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1"/>
  </p:sldMasterIdLst>
  <p:sldIdLst>
    <p:sldId id="256" r:id="rId2"/>
    <p:sldId id="345" r:id="rId3"/>
    <p:sldId id="346" r:id="rId4"/>
    <p:sldId id="354" r:id="rId5"/>
    <p:sldId id="355" r:id="rId6"/>
    <p:sldId id="356" r:id="rId7"/>
    <p:sldId id="347" r:id="rId8"/>
    <p:sldId id="357" r:id="rId9"/>
    <p:sldId id="348" r:id="rId10"/>
    <p:sldId id="352" r:id="rId11"/>
    <p:sldId id="349" r:id="rId12"/>
    <p:sldId id="358" r:id="rId13"/>
    <p:sldId id="351" r:id="rId14"/>
    <p:sldId id="365" r:id="rId15"/>
    <p:sldId id="293" r:id="rId16"/>
    <p:sldId id="353" r:id="rId17"/>
    <p:sldId id="298" r:id="rId18"/>
    <p:sldId id="270" r:id="rId19"/>
    <p:sldId id="272" r:id="rId20"/>
    <p:sldId id="263" r:id="rId21"/>
    <p:sldId id="271" r:id="rId22"/>
    <p:sldId id="362" r:id="rId23"/>
    <p:sldId id="309" r:id="rId24"/>
    <p:sldId id="260" r:id="rId25"/>
    <p:sldId id="279" r:id="rId26"/>
    <p:sldId id="257" r:id="rId27"/>
    <p:sldId id="311" r:id="rId28"/>
    <p:sldId id="274" r:id="rId29"/>
    <p:sldId id="261" r:id="rId30"/>
    <p:sldId id="363" r:id="rId31"/>
    <p:sldId id="310" r:id="rId32"/>
    <p:sldId id="278" r:id="rId33"/>
    <p:sldId id="364" r:id="rId34"/>
    <p:sldId id="342" r:id="rId35"/>
    <p:sldId id="343" r:id="rId36"/>
  </p:sldIdLst>
  <p:sldSz cx="12192000" cy="6858000"/>
  <p:notesSz cx="7010400"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92D9CE-8097-4A92-92E4-8B1DD2379C82}"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4CBF192-29B9-4371-B2E6-DFD388F7856A}">
      <dgm:prSet/>
      <dgm:spPr/>
      <dgm:t>
        <a:bodyPr/>
        <a:lstStyle/>
        <a:p>
          <a:r>
            <a:rPr lang="en-US" dirty="0"/>
            <a:t>This opportunity is for students who have demonstrated a strong academic performance in high school and are prepared to do college work. Other benefits include: </a:t>
          </a:r>
        </a:p>
      </dgm:t>
    </dgm:pt>
    <dgm:pt modelId="{08FABBB7-40DF-4909-9B34-69D966EF2846}" type="parTrans" cxnId="{16B506CB-FD15-4BD3-94C6-36EAA02C90FE}">
      <dgm:prSet/>
      <dgm:spPr/>
      <dgm:t>
        <a:bodyPr/>
        <a:lstStyle/>
        <a:p>
          <a:endParaRPr lang="en-US"/>
        </a:p>
      </dgm:t>
    </dgm:pt>
    <dgm:pt modelId="{BA6E1077-7347-41AB-9039-DE321B192B1B}" type="sibTrans" cxnId="{16B506CB-FD15-4BD3-94C6-36EAA02C90FE}">
      <dgm:prSet/>
      <dgm:spPr/>
      <dgm:t>
        <a:bodyPr/>
        <a:lstStyle/>
        <a:p>
          <a:endParaRPr lang="en-US"/>
        </a:p>
      </dgm:t>
    </dgm:pt>
    <dgm:pt modelId="{2A04480C-FE73-4654-9508-01625DE56C0A}">
      <dgm:prSet/>
      <dgm:spPr/>
      <dgm:t>
        <a:bodyPr/>
        <a:lstStyle/>
        <a:p>
          <a:r>
            <a:rPr lang="en-US"/>
            <a:t>• Students have access to courses not currently offered by the high school </a:t>
          </a:r>
        </a:p>
      </dgm:t>
    </dgm:pt>
    <dgm:pt modelId="{2BC61F67-CC06-4661-B7D6-592912450683}" type="parTrans" cxnId="{84A30409-9E92-4802-970A-2C24B2645CF7}">
      <dgm:prSet/>
      <dgm:spPr/>
      <dgm:t>
        <a:bodyPr/>
        <a:lstStyle/>
        <a:p>
          <a:endParaRPr lang="en-US"/>
        </a:p>
      </dgm:t>
    </dgm:pt>
    <dgm:pt modelId="{6AC23B91-82FF-44A5-B03A-F03D4CF66324}" type="sibTrans" cxnId="{84A30409-9E92-4802-970A-2C24B2645CF7}">
      <dgm:prSet/>
      <dgm:spPr/>
      <dgm:t>
        <a:bodyPr/>
        <a:lstStyle/>
        <a:p>
          <a:endParaRPr lang="en-US"/>
        </a:p>
      </dgm:t>
    </dgm:pt>
    <dgm:pt modelId="{8DC43C24-8D5F-4066-A572-5A123EECB166}">
      <dgm:prSet/>
      <dgm:spPr/>
      <dgm:t>
        <a:bodyPr/>
        <a:lstStyle/>
        <a:p>
          <a:r>
            <a:rPr lang="en-US"/>
            <a:t>• Dual enrollment students may count their earned college credits both toward high school graduation and college requirements </a:t>
          </a:r>
        </a:p>
      </dgm:t>
    </dgm:pt>
    <dgm:pt modelId="{B510ED62-124B-40B0-88B7-5172BC7545D1}" type="parTrans" cxnId="{72B02202-0C63-4FD9-9814-334EE1BEE41A}">
      <dgm:prSet/>
      <dgm:spPr/>
      <dgm:t>
        <a:bodyPr/>
        <a:lstStyle/>
        <a:p>
          <a:endParaRPr lang="en-US"/>
        </a:p>
      </dgm:t>
    </dgm:pt>
    <dgm:pt modelId="{86A33993-3AA7-4CCA-ACA4-F8C16CD8C0AB}" type="sibTrans" cxnId="{72B02202-0C63-4FD9-9814-334EE1BEE41A}">
      <dgm:prSet/>
      <dgm:spPr/>
      <dgm:t>
        <a:bodyPr/>
        <a:lstStyle/>
        <a:p>
          <a:endParaRPr lang="en-US"/>
        </a:p>
      </dgm:t>
    </dgm:pt>
    <dgm:pt modelId="{E151D46D-F0DE-4C08-944B-52EE7228BD99}">
      <dgm:prSet/>
      <dgm:spPr/>
      <dgm:t>
        <a:bodyPr/>
        <a:lstStyle/>
        <a:p>
          <a:r>
            <a:rPr lang="en-US"/>
            <a:t>• A head start on a college career by taking classes before students graduate from high school </a:t>
          </a:r>
        </a:p>
      </dgm:t>
    </dgm:pt>
    <dgm:pt modelId="{53E72639-06EA-4084-8ED8-AEC0505EF315}" type="parTrans" cxnId="{208643AF-D802-40DC-8F3F-0E995F3E534C}">
      <dgm:prSet/>
      <dgm:spPr/>
      <dgm:t>
        <a:bodyPr/>
        <a:lstStyle/>
        <a:p>
          <a:endParaRPr lang="en-US"/>
        </a:p>
      </dgm:t>
    </dgm:pt>
    <dgm:pt modelId="{DC69C8A1-DBEB-4BF0-A32A-ADFE02339DB1}" type="sibTrans" cxnId="{208643AF-D802-40DC-8F3F-0E995F3E534C}">
      <dgm:prSet/>
      <dgm:spPr/>
      <dgm:t>
        <a:bodyPr/>
        <a:lstStyle/>
        <a:p>
          <a:endParaRPr lang="en-US"/>
        </a:p>
      </dgm:t>
    </dgm:pt>
    <dgm:pt modelId="{3CC6349B-CA62-40EC-B34A-7B1770DEA662}">
      <dgm:prSet/>
      <dgm:spPr/>
      <dgm:t>
        <a:bodyPr/>
        <a:lstStyle/>
        <a:p>
          <a:r>
            <a:rPr lang="en-US"/>
            <a:t>• Financial savings. The tuition at Macomb Community College (MCC) is substantially less than the cost of most state universities.</a:t>
          </a:r>
        </a:p>
      </dgm:t>
    </dgm:pt>
    <dgm:pt modelId="{7155CB35-055A-498E-A473-AA323AED57AF}" type="parTrans" cxnId="{14AD7A28-D1F1-435C-854B-CCE2CC065225}">
      <dgm:prSet/>
      <dgm:spPr/>
      <dgm:t>
        <a:bodyPr/>
        <a:lstStyle/>
        <a:p>
          <a:endParaRPr lang="en-US"/>
        </a:p>
      </dgm:t>
    </dgm:pt>
    <dgm:pt modelId="{806CD533-F762-4116-89C7-17286BDF6FEC}" type="sibTrans" cxnId="{14AD7A28-D1F1-435C-854B-CCE2CC065225}">
      <dgm:prSet/>
      <dgm:spPr/>
      <dgm:t>
        <a:bodyPr/>
        <a:lstStyle/>
        <a:p>
          <a:endParaRPr lang="en-US"/>
        </a:p>
      </dgm:t>
    </dgm:pt>
    <dgm:pt modelId="{33862510-1C48-41AD-AB73-AD18597429F8}" type="pres">
      <dgm:prSet presAssocID="{2292D9CE-8097-4A92-92E4-8B1DD2379C82}" presName="linear" presStyleCnt="0">
        <dgm:presLayoutVars>
          <dgm:animLvl val="lvl"/>
          <dgm:resizeHandles val="exact"/>
        </dgm:presLayoutVars>
      </dgm:prSet>
      <dgm:spPr/>
    </dgm:pt>
    <dgm:pt modelId="{4F039090-D12B-42B4-BB11-74E4DC7A4C0C}" type="pres">
      <dgm:prSet presAssocID="{34CBF192-29B9-4371-B2E6-DFD388F7856A}" presName="parentText" presStyleLbl="node1" presStyleIdx="0" presStyleCnt="5">
        <dgm:presLayoutVars>
          <dgm:chMax val="0"/>
          <dgm:bulletEnabled val="1"/>
        </dgm:presLayoutVars>
      </dgm:prSet>
      <dgm:spPr/>
    </dgm:pt>
    <dgm:pt modelId="{9F6C4FDD-E9F6-4A7F-845D-AA866418ED56}" type="pres">
      <dgm:prSet presAssocID="{BA6E1077-7347-41AB-9039-DE321B192B1B}" presName="spacer" presStyleCnt="0"/>
      <dgm:spPr/>
    </dgm:pt>
    <dgm:pt modelId="{41DB4D97-0E39-469E-9514-4E1DD7687590}" type="pres">
      <dgm:prSet presAssocID="{2A04480C-FE73-4654-9508-01625DE56C0A}" presName="parentText" presStyleLbl="node1" presStyleIdx="1" presStyleCnt="5">
        <dgm:presLayoutVars>
          <dgm:chMax val="0"/>
          <dgm:bulletEnabled val="1"/>
        </dgm:presLayoutVars>
      </dgm:prSet>
      <dgm:spPr/>
    </dgm:pt>
    <dgm:pt modelId="{9AD5243D-944F-412A-BF16-78651FFEAC78}" type="pres">
      <dgm:prSet presAssocID="{6AC23B91-82FF-44A5-B03A-F03D4CF66324}" presName="spacer" presStyleCnt="0"/>
      <dgm:spPr/>
    </dgm:pt>
    <dgm:pt modelId="{2DB8C5D9-D0B1-4A14-8877-44A34A78F905}" type="pres">
      <dgm:prSet presAssocID="{8DC43C24-8D5F-4066-A572-5A123EECB166}" presName="parentText" presStyleLbl="node1" presStyleIdx="2" presStyleCnt="5">
        <dgm:presLayoutVars>
          <dgm:chMax val="0"/>
          <dgm:bulletEnabled val="1"/>
        </dgm:presLayoutVars>
      </dgm:prSet>
      <dgm:spPr/>
    </dgm:pt>
    <dgm:pt modelId="{8B76E347-0EF3-4154-9945-8B52432DC192}" type="pres">
      <dgm:prSet presAssocID="{86A33993-3AA7-4CCA-ACA4-F8C16CD8C0AB}" presName="spacer" presStyleCnt="0"/>
      <dgm:spPr/>
    </dgm:pt>
    <dgm:pt modelId="{381B5FBB-C973-4097-B811-49534661D57D}" type="pres">
      <dgm:prSet presAssocID="{E151D46D-F0DE-4C08-944B-52EE7228BD99}" presName="parentText" presStyleLbl="node1" presStyleIdx="3" presStyleCnt="5">
        <dgm:presLayoutVars>
          <dgm:chMax val="0"/>
          <dgm:bulletEnabled val="1"/>
        </dgm:presLayoutVars>
      </dgm:prSet>
      <dgm:spPr/>
    </dgm:pt>
    <dgm:pt modelId="{7F407C57-A513-4A12-890C-0E69C6C036B2}" type="pres">
      <dgm:prSet presAssocID="{DC69C8A1-DBEB-4BF0-A32A-ADFE02339DB1}" presName="spacer" presStyleCnt="0"/>
      <dgm:spPr/>
    </dgm:pt>
    <dgm:pt modelId="{7F20C8CB-DCBD-46F0-BD51-FAF70268D3E1}" type="pres">
      <dgm:prSet presAssocID="{3CC6349B-CA62-40EC-B34A-7B1770DEA662}" presName="parentText" presStyleLbl="node1" presStyleIdx="4" presStyleCnt="5">
        <dgm:presLayoutVars>
          <dgm:chMax val="0"/>
          <dgm:bulletEnabled val="1"/>
        </dgm:presLayoutVars>
      </dgm:prSet>
      <dgm:spPr/>
    </dgm:pt>
  </dgm:ptLst>
  <dgm:cxnLst>
    <dgm:cxn modelId="{72B02202-0C63-4FD9-9814-334EE1BEE41A}" srcId="{2292D9CE-8097-4A92-92E4-8B1DD2379C82}" destId="{8DC43C24-8D5F-4066-A572-5A123EECB166}" srcOrd="2" destOrd="0" parTransId="{B510ED62-124B-40B0-88B7-5172BC7545D1}" sibTransId="{86A33993-3AA7-4CCA-ACA4-F8C16CD8C0AB}"/>
    <dgm:cxn modelId="{BB267003-6E40-403C-B422-935912D0A5B7}" type="presOf" srcId="{8DC43C24-8D5F-4066-A572-5A123EECB166}" destId="{2DB8C5D9-D0B1-4A14-8877-44A34A78F905}" srcOrd="0" destOrd="0" presId="urn:microsoft.com/office/officeart/2005/8/layout/vList2"/>
    <dgm:cxn modelId="{84A30409-9E92-4802-970A-2C24B2645CF7}" srcId="{2292D9CE-8097-4A92-92E4-8B1DD2379C82}" destId="{2A04480C-FE73-4654-9508-01625DE56C0A}" srcOrd="1" destOrd="0" parTransId="{2BC61F67-CC06-4661-B7D6-592912450683}" sibTransId="{6AC23B91-82FF-44A5-B03A-F03D4CF66324}"/>
    <dgm:cxn modelId="{14AD7A28-D1F1-435C-854B-CCE2CC065225}" srcId="{2292D9CE-8097-4A92-92E4-8B1DD2379C82}" destId="{3CC6349B-CA62-40EC-B34A-7B1770DEA662}" srcOrd="4" destOrd="0" parTransId="{7155CB35-055A-498E-A473-AA323AED57AF}" sibTransId="{806CD533-F762-4116-89C7-17286BDF6FEC}"/>
    <dgm:cxn modelId="{CA115166-CA03-41AA-9752-B797DACD9486}" type="presOf" srcId="{34CBF192-29B9-4371-B2E6-DFD388F7856A}" destId="{4F039090-D12B-42B4-BB11-74E4DC7A4C0C}" srcOrd="0" destOrd="0" presId="urn:microsoft.com/office/officeart/2005/8/layout/vList2"/>
    <dgm:cxn modelId="{322FC268-0B52-4291-B806-EC7A04501C88}" type="presOf" srcId="{2292D9CE-8097-4A92-92E4-8B1DD2379C82}" destId="{33862510-1C48-41AD-AB73-AD18597429F8}" srcOrd="0" destOrd="0" presId="urn:microsoft.com/office/officeart/2005/8/layout/vList2"/>
    <dgm:cxn modelId="{5376079A-8FDF-4FCD-8B4F-9B8E1D17E04E}" type="presOf" srcId="{3CC6349B-CA62-40EC-B34A-7B1770DEA662}" destId="{7F20C8CB-DCBD-46F0-BD51-FAF70268D3E1}" srcOrd="0" destOrd="0" presId="urn:microsoft.com/office/officeart/2005/8/layout/vList2"/>
    <dgm:cxn modelId="{6D8CAA9A-25C0-4A48-B3C5-0799D9DABA15}" type="presOf" srcId="{E151D46D-F0DE-4C08-944B-52EE7228BD99}" destId="{381B5FBB-C973-4097-B811-49534661D57D}" srcOrd="0" destOrd="0" presId="urn:microsoft.com/office/officeart/2005/8/layout/vList2"/>
    <dgm:cxn modelId="{A4E0B99B-963E-4A06-AC49-ED39F13801DE}" type="presOf" srcId="{2A04480C-FE73-4654-9508-01625DE56C0A}" destId="{41DB4D97-0E39-469E-9514-4E1DD7687590}" srcOrd="0" destOrd="0" presId="urn:microsoft.com/office/officeart/2005/8/layout/vList2"/>
    <dgm:cxn modelId="{208643AF-D802-40DC-8F3F-0E995F3E534C}" srcId="{2292D9CE-8097-4A92-92E4-8B1DD2379C82}" destId="{E151D46D-F0DE-4C08-944B-52EE7228BD99}" srcOrd="3" destOrd="0" parTransId="{53E72639-06EA-4084-8ED8-AEC0505EF315}" sibTransId="{DC69C8A1-DBEB-4BF0-A32A-ADFE02339DB1}"/>
    <dgm:cxn modelId="{16B506CB-FD15-4BD3-94C6-36EAA02C90FE}" srcId="{2292D9CE-8097-4A92-92E4-8B1DD2379C82}" destId="{34CBF192-29B9-4371-B2E6-DFD388F7856A}" srcOrd="0" destOrd="0" parTransId="{08FABBB7-40DF-4909-9B34-69D966EF2846}" sibTransId="{BA6E1077-7347-41AB-9039-DE321B192B1B}"/>
    <dgm:cxn modelId="{C2272FBD-9FBB-429C-842A-EF02FA011C49}" type="presParOf" srcId="{33862510-1C48-41AD-AB73-AD18597429F8}" destId="{4F039090-D12B-42B4-BB11-74E4DC7A4C0C}" srcOrd="0" destOrd="0" presId="urn:microsoft.com/office/officeart/2005/8/layout/vList2"/>
    <dgm:cxn modelId="{78E775CA-63B5-475B-9D26-06966A53132C}" type="presParOf" srcId="{33862510-1C48-41AD-AB73-AD18597429F8}" destId="{9F6C4FDD-E9F6-4A7F-845D-AA866418ED56}" srcOrd="1" destOrd="0" presId="urn:microsoft.com/office/officeart/2005/8/layout/vList2"/>
    <dgm:cxn modelId="{C5FA59DA-8F6F-45E7-9390-19707A7EE63D}" type="presParOf" srcId="{33862510-1C48-41AD-AB73-AD18597429F8}" destId="{41DB4D97-0E39-469E-9514-4E1DD7687590}" srcOrd="2" destOrd="0" presId="urn:microsoft.com/office/officeart/2005/8/layout/vList2"/>
    <dgm:cxn modelId="{0CFCF9F4-39F0-4A75-89C6-5C8B09946134}" type="presParOf" srcId="{33862510-1C48-41AD-AB73-AD18597429F8}" destId="{9AD5243D-944F-412A-BF16-78651FFEAC78}" srcOrd="3" destOrd="0" presId="urn:microsoft.com/office/officeart/2005/8/layout/vList2"/>
    <dgm:cxn modelId="{11E07A6E-35B1-4DD9-A0D4-F4B8D37C304B}" type="presParOf" srcId="{33862510-1C48-41AD-AB73-AD18597429F8}" destId="{2DB8C5D9-D0B1-4A14-8877-44A34A78F905}" srcOrd="4" destOrd="0" presId="urn:microsoft.com/office/officeart/2005/8/layout/vList2"/>
    <dgm:cxn modelId="{48C0FB2D-B3C7-45A8-8919-DFC03ECE7C05}" type="presParOf" srcId="{33862510-1C48-41AD-AB73-AD18597429F8}" destId="{8B76E347-0EF3-4154-9945-8B52432DC192}" srcOrd="5" destOrd="0" presId="urn:microsoft.com/office/officeart/2005/8/layout/vList2"/>
    <dgm:cxn modelId="{27428D8E-AE1B-4ECD-9CB3-969006C7C61A}" type="presParOf" srcId="{33862510-1C48-41AD-AB73-AD18597429F8}" destId="{381B5FBB-C973-4097-B811-49534661D57D}" srcOrd="6" destOrd="0" presId="urn:microsoft.com/office/officeart/2005/8/layout/vList2"/>
    <dgm:cxn modelId="{5E0223E5-C339-4AE3-93E3-98805E3F6739}" type="presParOf" srcId="{33862510-1C48-41AD-AB73-AD18597429F8}" destId="{7F407C57-A513-4A12-890C-0E69C6C036B2}" srcOrd="7" destOrd="0" presId="urn:microsoft.com/office/officeart/2005/8/layout/vList2"/>
    <dgm:cxn modelId="{85E5A2EA-88F3-4D55-BA0A-849D1FDEB8B0}" type="presParOf" srcId="{33862510-1C48-41AD-AB73-AD18597429F8}" destId="{7F20C8CB-DCBD-46F0-BD51-FAF70268D3E1}"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39090-D12B-42B4-BB11-74E4DC7A4C0C}">
      <dsp:nvSpPr>
        <dsp:cNvPr id="0" name=""/>
        <dsp:cNvSpPr/>
      </dsp:nvSpPr>
      <dsp:spPr>
        <a:xfrm>
          <a:off x="0" y="20370"/>
          <a:ext cx="6900512" cy="105300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This opportunity is for students who have demonstrated a strong academic performance in high school and are prepared to do college work. Other benefits include: </a:t>
          </a:r>
        </a:p>
      </dsp:txBody>
      <dsp:txXfrm>
        <a:off x="51403" y="71773"/>
        <a:ext cx="6797706" cy="950194"/>
      </dsp:txXfrm>
    </dsp:sp>
    <dsp:sp modelId="{41DB4D97-0E39-469E-9514-4E1DD7687590}">
      <dsp:nvSpPr>
        <dsp:cNvPr id="0" name=""/>
        <dsp:cNvSpPr/>
      </dsp:nvSpPr>
      <dsp:spPr>
        <a:xfrm>
          <a:off x="0" y="1130970"/>
          <a:ext cx="6900512" cy="1053000"/>
        </a:xfrm>
        <a:prstGeom prst="roundRect">
          <a:avLst/>
        </a:prstGeom>
        <a:solidFill>
          <a:schemeClr val="accent2">
            <a:hueOff val="-741071"/>
            <a:satOff val="3550"/>
            <a:lumOff val="328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 Students have access to courses not currently offered by the high school </a:t>
          </a:r>
        </a:p>
      </dsp:txBody>
      <dsp:txXfrm>
        <a:off x="51403" y="1182373"/>
        <a:ext cx="6797706" cy="950194"/>
      </dsp:txXfrm>
    </dsp:sp>
    <dsp:sp modelId="{2DB8C5D9-D0B1-4A14-8877-44A34A78F905}">
      <dsp:nvSpPr>
        <dsp:cNvPr id="0" name=""/>
        <dsp:cNvSpPr/>
      </dsp:nvSpPr>
      <dsp:spPr>
        <a:xfrm>
          <a:off x="0" y="2241570"/>
          <a:ext cx="6900512" cy="1053000"/>
        </a:xfrm>
        <a:prstGeom prst="roundRect">
          <a:avLst/>
        </a:prstGeom>
        <a:solidFill>
          <a:schemeClr val="accent2">
            <a:hueOff val="-1482143"/>
            <a:satOff val="7100"/>
            <a:lumOff val="656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 Dual enrollment students may count their earned college credits both toward high school graduation and college requirements </a:t>
          </a:r>
        </a:p>
      </dsp:txBody>
      <dsp:txXfrm>
        <a:off x="51403" y="2292973"/>
        <a:ext cx="6797706" cy="950194"/>
      </dsp:txXfrm>
    </dsp:sp>
    <dsp:sp modelId="{381B5FBB-C973-4097-B811-49534661D57D}">
      <dsp:nvSpPr>
        <dsp:cNvPr id="0" name=""/>
        <dsp:cNvSpPr/>
      </dsp:nvSpPr>
      <dsp:spPr>
        <a:xfrm>
          <a:off x="0" y="3352170"/>
          <a:ext cx="6900512" cy="1053000"/>
        </a:xfrm>
        <a:prstGeom prst="roundRect">
          <a:avLst/>
        </a:prstGeom>
        <a:solidFill>
          <a:schemeClr val="accent2">
            <a:hueOff val="-2223214"/>
            <a:satOff val="10650"/>
            <a:lumOff val="985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 A head start on a college career by taking classes before students graduate from high school </a:t>
          </a:r>
        </a:p>
      </dsp:txBody>
      <dsp:txXfrm>
        <a:off x="51403" y="3403573"/>
        <a:ext cx="6797706" cy="950194"/>
      </dsp:txXfrm>
    </dsp:sp>
    <dsp:sp modelId="{7F20C8CB-DCBD-46F0-BD51-FAF70268D3E1}">
      <dsp:nvSpPr>
        <dsp:cNvPr id="0" name=""/>
        <dsp:cNvSpPr/>
      </dsp:nvSpPr>
      <dsp:spPr>
        <a:xfrm>
          <a:off x="0" y="4462770"/>
          <a:ext cx="6900512" cy="1053000"/>
        </a:xfrm>
        <a:prstGeom prst="roundRect">
          <a:avLst/>
        </a:prstGeom>
        <a:solidFill>
          <a:schemeClr val="accent2">
            <a:hueOff val="-2964286"/>
            <a:satOff val="14200"/>
            <a:lumOff val="1313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 Financial savings. The tuition at Macomb Community College (MCC) is substantially less than the cost of most state universities.</a:t>
          </a:r>
        </a:p>
      </dsp:txBody>
      <dsp:txXfrm>
        <a:off x="51403" y="4514173"/>
        <a:ext cx="6797706" cy="95019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2/16/2024</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772495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345051-2045-45DA-935E-2E3CA1A69ADC}" type="datetimeFigureOut">
              <a:rPr lang="en-US" smtClean="0"/>
              <a:t>2/16/2024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2448802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345051-2045-45DA-935E-2E3CA1A69ADC}" type="datetimeFigureOut">
              <a:rPr lang="en-US" smtClean="0"/>
              <a:t>2/16/2024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0632745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345051-2045-45DA-935E-2E3CA1A69ADC}" type="datetimeFigureOut">
              <a:rPr lang="en-US" smtClean="0"/>
              <a:t>2/16/2024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4700175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345051-2045-45DA-935E-2E3CA1A69ADC}" type="datetimeFigureOut">
              <a:rPr lang="en-US" smtClean="0"/>
              <a:t>2/16/2024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119061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345051-2045-45DA-935E-2E3CA1A69ADC}" type="datetimeFigureOut">
              <a:rPr lang="en-US" smtClean="0"/>
              <a:t>2/16/2024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1999456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8133238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584238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pic>
        <p:nvPicPr>
          <p:cNvPr id="9" name="Picture 8" descr="GettyImages-932175010.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2"/>
          <p:cNvSpPr>
            <a:spLocks noGrp="1"/>
          </p:cNvSpPr>
          <p:nvPr>
            <p:ph type="body" sz="quarter" idx="10" hasCustomPrompt="1"/>
          </p:nvPr>
        </p:nvSpPr>
        <p:spPr>
          <a:xfrm>
            <a:off x="410634" y="423333"/>
            <a:ext cx="5681133" cy="1393152"/>
          </a:xfrm>
          <a:prstGeom prst="rect">
            <a:avLst/>
          </a:prstGeom>
        </p:spPr>
        <p:txBody>
          <a:bodyPr vert="horz"/>
          <a:lstStyle>
            <a:lvl1pPr marL="0" indent="0">
              <a:buNone/>
              <a:defRPr sz="3733" b="1" i="0">
                <a:latin typeface="Calisto MT"/>
                <a:cs typeface="Calisto MT"/>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dirty="0"/>
              <a:t>Subject Copy</a:t>
            </a:r>
          </a:p>
        </p:txBody>
      </p:sp>
      <p:pic>
        <p:nvPicPr>
          <p:cNvPr id="5" name="Picture 4" descr="MCCLogo&amp;Brand_Forms_W_PTH.png"/>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051544" y="5970877"/>
            <a:ext cx="2048728" cy="770992"/>
          </a:xfrm>
          <a:prstGeom prst="rect">
            <a:avLst/>
          </a:prstGeom>
        </p:spPr>
      </p:pic>
    </p:spTree>
    <p:extLst>
      <p:ext uri="{BB962C8B-B14F-4D97-AF65-F5344CB8AC3E}">
        <p14:creationId xmlns:p14="http://schemas.microsoft.com/office/powerpoint/2010/main" val="3605835500"/>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093016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345051-2045-45DA-935E-2E3CA1A69ADC}"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370713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345051-2045-45DA-935E-2E3CA1A69ADC}" type="datetimeFigureOut">
              <a:rPr lang="en-US" smtClean="0"/>
              <a:t>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414528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345051-2045-45DA-935E-2E3CA1A69ADC}" type="datetimeFigureOut">
              <a:rPr lang="en-US" smtClean="0"/>
              <a:t>2/16/2024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732697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2345051-2045-45DA-935E-2E3CA1A69ADC}" type="datetimeFigureOut">
              <a:rPr lang="en-US" smtClean="0"/>
              <a:t>2/16/2024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0461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345051-2045-45DA-935E-2E3CA1A69ADC}" type="datetimeFigureOut">
              <a:rPr lang="en-US" smtClean="0"/>
              <a:t>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735309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345051-2045-45DA-935E-2E3CA1A69ADC}" type="datetimeFigureOut">
              <a:rPr lang="en-US" smtClean="0"/>
              <a:t>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620439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345051-2045-45DA-935E-2E3CA1A69ADC}" type="datetimeFigureOut">
              <a:rPr lang="en-US" smtClean="0"/>
              <a:t>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785177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2345051-2045-45DA-935E-2E3CA1A69ADC}" type="datetimeFigureOut">
              <a:rPr lang="en-US" smtClean="0"/>
              <a:t>2/16/2024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1794165525"/>
      </p:ext>
    </p:extLst>
  </p:cSld>
  <p:clrMap bg1="dk1" tx1="lt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macomb.edu/resources/future-students/attachments/dual-enrollment-sponsorship-form.pdf" TargetMode="Externa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room of colourful chairs">
            <a:extLst>
              <a:ext uri="{FF2B5EF4-FFF2-40B4-BE49-F238E27FC236}">
                <a16:creationId xmlns:a16="http://schemas.microsoft.com/office/drawing/2014/main" id="{33B7A39D-3034-4D07-BC25-20C0E4CE79E4}"/>
              </a:ext>
            </a:extLst>
          </p:cNvPr>
          <p:cNvPicPr>
            <a:picLocks noChangeAspect="1"/>
          </p:cNvPicPr>
          <p:nvPr/>
        </p:nvPicPr>
        <p:blipFill rotWithShape="1">
          <a:blip r:embed="rId2">
            <a:alphaModFix amt="50000"/>
          </a:blip>
          <a:srcRect t="173" r="-1" b="15535"/>
          <a:stretch/>
        </p:blipFill>
        <p:spPr>
          <a:xfrm>
            <a:off x="20" y="10"/>
            <a:ext cx="12188930" cy="6857990"/>
          </a:xfrm>
          <a:prstGeom prst="rect">
            <a:avLst/>
          </a:prstGeom>
        </p:spPr>
      </p:pic>
      <p:sp>
        <p:nvSpPr>
          <p:cNvPr id="2" name="Title 1">
            <a:extLst>
              <a:ext uri="{FF2B5EF4-FFF2-40B4-BE49-F238E27FC236}">
                <a16:creationId xmlns:a16="http://schemas.microsoft.com/office/drawing/2014/main" id="{98EE202F-7A7B-4F01-B1BB-19270A47737C}"/>
              </a:ext>
            </a:extLst>
          </p:cNvPr>
          <p:cNvSpPr>
            <a:spLocks noGrp="1"/>
          </p:cNvSpPr>
          <p:nvPr>
            <p:ph type="ctrTitle"/>
          </p:nvPr>
        </p:nvSpPr>
        <p:spPr>
          <a:xfrm>
            <a:off x="1524000" y="1122363"/>
            <a:ext cx="9144000" cy="3063240"/>
          </a:xfrm>
        </p:spPr>
        <p:txBody>
          <a:bodyPr>
            <a:normAutofit/>
          </a:bodyPr>
          <a:lstStyle/>
          <a:p>
            <a:pPr algn="ctr">
              <a:lnSpc>
                <a:spcPct val="90000"/>
              </a:lnSpc>
            </a:pPr>
            <a:r>
              <a:rPr lang="en-US" sz="6700" dirty="0"/>
              <a:t> Dual Enrollment Presentation for School Year 24-25</a:t>
            </a:r>
          </a:p>
        </p:txBody>
      </p:sp>
    </p:spTree>
    <p:extLst>
      <p:ext uri="{BB962C8B-B14F-4D97-AF65-F5344CB8AC3E}">
        <p14:creationId xmlns:p14="http://schemas.microsoft.com/office/powerpoint/2010/main" val="378669180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18EB6-7516-4956-8336-5B39DC98BA76}"/>
              </a:ext>
            </a:extLst>
          </p:cNvPr>
          <p:cNvSpPr>
            <a:spLocks noGrp="1"/>
          </p:cNvSpPr>
          <p:nvPr>
            <p:ph type="title"/>
          </p:nvPr>
        </p:nvSpPr>
        <p:spPr>
          <a:xfrm>
            <a:off x="755904" y="4494130"/>
            <a:ext cx="10640754" cy="775845"/>
          </a:xfrm>
        </p:spPr>
        <p:txBody>
          <a:bodyPr vert="horz" lIns="91440" tIns="45720" rIns="91440" bIns="45720" rtlCol="0" anchor="b">
            <a:normAutofit/>
          </a:bodyPr>
          <a:lstStyle/>
          <a:p>
            <a:pPr algn="ctr"/>
            <a:r>
              <a:rPr lang="en-US" kern="1200">
                <a:solidFill>
                  <a:srgbClr val="FFFFFF"/>
                </a:solidFill>
                <a:latin typeface="+mj-lt"/>
                <a:ea typeface="+mj-ea"/>
                <a:cs typeface="+mj-cs"/>
              </a:rPr>
              <a:t>Possible Sequence for Dual Enrollment</a:t>
            </a:r>
          </a:p>
        </p:txBody>
      </p:sp>
      <p:pic>
        <p:nvPicPr>
          <p:cNvPr id="5" name="Content Placeholder 4">
            <a:extLst>
              <a:ext uri="{FF2B5EF4-FFF2-40B4-BE49-F238E27FC236}">
                <a16:creationId xmlns:a16="http://schemas.microsoft.com/office/drawing/2014/main" id="{4481E47D-044A-4F27-9090-460DD498FC42}"/>
              </a:ext>
            </a:extLst>
          </p:cNvPr>
          <p:cNvPicPr>
            <a:picLocks noGrp="1" noChangeAspect="1"/>
          </p:cNvPicPr>
          <p:nvPr>
            <p:ph idx="1"/>
          </p:nvPr>
        </p:nvPicPr>
        <p:blipFill>
          <a:blip r:embed="rId2"/>
          <a:stretch>
            <a:fillRect/>
          </a:stretch>
        </p:blipFill>
        <p:spPr>
          <a:xfrm>
            <a:off x="381987" y="524964"/>
            <a:ext cx="11810013" cy="3969166"/>
          </a:xfrm>
          <a:prstGeom prst="rect">
            <a:avLst/>
          </a:prstGeom>
        </p:spPr>
      </p:pic>
    </p:spTree>
    <p:extLst>
      <p:ext uri="{BB962C8B-B14F-4D97-AF65-F5344CB8AC3E}">
        <p14:creationId xmlns:p14="http://schemas.microsoft.com/office/powerpoint/2010/main" val="4082889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473A5-8889-446C-B450-3159B724FC54}"/>
              </a:ext>
            </a:extLst>
          </p:cNvPr>
          <p:cNvSpPr>
            <a:spLocks noGrp="1"/>
          </p:cNvSpPr>
          <p:nvPr>
            <p:ph type="title"/>
          </p:nvPr>
        </p:nvSpPr>
        <p:spPr>
          <a:xfrm>
            <a:off x="630936" y="639520"/>
            <a:ext cx="3429000" cy="1719072"/>
          </a:xfrm>
        </p:spPr>
        <p:txBody>
          <a:bodyPr anchor="b">
            <a:normAutofit/>
          </a:bodyPr>
          <a:lstStyle/>
          <a:p>
            <a:r>
              <a:rPr lang="en-US" sz="4400"/>
              <a:t>Preparing to Dual Enroll</a:t>
            </a:r>
          </a:p>
        </p:txBody>
      </p:sp>
      <p:sp>
        <p:nvSpPr>
          <p:cNvPr id="3" name="Content Placeholder 2">
            <a:extLst>
              <a:ext uri="{FF2B5EF4-FFF2-40B4-BE49-F238E27FC236}">
                <a16:creationId xmlns:a16="http://schemas.microsoft.com/office/drawing/2014/main" id="{0F906072-F95A-4DC3-A679-67419E56D704}"/>
              </a:ext>
            </a:extLst>
          </p:cNvPr>
          <p:cNvSpPr>
            <a:spLocks noGrp="1"/>
          </p:cNvSpPr>
          <p:nvPr>
            <p:ph idx="1"/>
          </p:nvPr>
        </p:nvSpPr>
        <p:spPr>
          <a:xfrm>
            <a:off x="630936" y="2807208"/>
            <a:ext cx="3429000" cy="3410712"/>
          </a:xfrm>
        </p:spPr>
        <p:txBody>
          <a:bodyPr anchor="t">
            <a:normAutofit/>
          </a:bodyPr>
          <a:lstStyle/>
          <a:p>
            <a:r>
              <a:rPr lang="en-US" sz="2400" dirty="0"/>
              <a:t>Students will need to make sure that they have qualifying test scores. </a:t>
            </a:r>
          </a:p>
          <a:p>
            <a:endParaRPr lang="en-US" sz="2400" dirty="0"/>
          </a:p>
          <a:p>
            <a:endParaRPr lang="en-US" sz="2400" dirty="0"/>
          </a:p>
        </p:txBody>
      </p:sp>
      <p:pic>
        <p:nvPicPr>
          <p:cNvPr id="5" name="Picture 4">
            <a:extLst>
              <a:ext uri="{FF2B5EF4-FFF2-40B4-BE49-F238E27FC236}">
                <a16:creationId xmlns:a16="http://schemas.microsoft.com/office/drawing/2014/main" id="{781A2F22-872D-4782-A83F-512C9D785619}"/>
              </a:ext>
            </a:extLst>
          </p:cNvPr>
          <p:cNvPicPr>
            <a:picLocks noChangeAspect="1"/>
          </p:cNvPicPr>
          <p:nvPr/>
        </p:nvPicPr>
        <p:blipFill>
          <a:blip r:embed="rId2"/>
          <a:stretch>
            <a:fillRect/>
          </a:stretch>
        </p:blipFill>
        <p:spPr>
          <a:xfrm>
            <a:off x="4059936" y="640080"/>
            <a:ext cx="7903464" cy="5849620"/>
          </a:xfrm>
          <a:prstGeom prst="rect">
            <a:avLst/>
          </a:prstGeom>
        </p:spPr>
      </p:pic>
    </p:spTree>
    <p:extLst>
      <p:ext uri="{BB962C8B-B14F-4D97-AF65-F5344CB8AC3E}">
        <p14:creationId xmlns:p14="http://schemas.microsoft.com/office/powerpoint/2010/main" val="1121144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FC4FC-8887-477B-A993-491BA91E7B26}"/>
              </a:ext>
            </a:extLst>
          </p:cNvPr>
          <p:cNvSpPr>
            <a:spLocks noGrp="1"/>
          </p:cNvSpPr>
          <p:nvPr>
            <p:ph type="title"/>
          </p:nvPr>
        </p:nvSpPr>
        <p:spPr>
          <a:xfrm>
            <a:off x="335279" y="148641"/>
            <a:ext cx="11590021" cy="653225"/>
          </a:xfrm>
        </p:spPr>
        <p:txBody>
          <a:bodyPr>
            <a:normAutofit/>
          </a:bodyPr>
          <a:lstStyle/>
          <a:p>
            <a:r>
              <a:rPr lang="en-US" dirty="0">
                <a:solidFill>
                  <a:srgbClr val="FFFFFF"/>
                </a:solidFill>
              </a:rPr>
              <a:t>Dual Enrollment Preparation cont.</a:t>
            </a:r>
          </a:p>
        </p:txBody>
      </p:sp>
      <p:sp>
        <p:nvSpPr>
          <p:cNvPr id="45" name="Content Placeholder 2">
            <a:extLst>
              <a:ext uri="{FF2B5EF4-FFF2-40B4-BE49-F238E27FC236}">
                <a16:creationId xmlns:a16="http://schemas.microsoft.com/office/drawing/2014/main" id="{36F2793C-D6A7-4C1E-A0EE-C5D4A3109E75}"/>
              </a:ext>
            </a:extLst>
          </p:cNvPr>
          <p:cNvSpPr>
            <a:spLocks noGrp="1"/>
          </p:cNvSpPr>
          <p:nvPr>
            <p:ph idx="1"/>
          </p:nvPr>
        </p:nvSpPr>
        <p:spPr>
          <a:xfrm>
            <a:off x="190500" y="1066800"/>
            <a:ext cx="11590020" cy="4965700"/>
          </a:xfrm>
        </p:spPr>
        <p:txBody>
          <a:bodyPr anchor="ctr">
            <a:normAutofit/>
          </a:bodyPr>
          <a:lstStyle/>
          <a:p>
            <a:pPr>
              <a:buClr>
                <a:schemeClr val="tx1"/>
              </a:buClr>
              <a:buFont typeface="Arial" panose="020B0604020202020204" pitchFamily="34" charset="0"/>
              <a:buChar char="•"/>
            </a:pPr>
            <a:r>
              <a:rPr lang="en-US" sz="2800" dirty="0">
                <a:solidFill>
                  <a:schemeClr val="tx1"/>
                </a:solidFill>
                <a:latin typeface="Arial" panose="020B0604020202020204" pitchFamily="34" charset="0"/>
                <a:cs typeface="Arial" panose="020B0604020202020204" pitchFamily="34" charset="0"/>
              </a:rPr>
              <a:t>Update your </a:t>
            </a:r>
            <a:r>
              <a:rPr lang="en-US" sz="2800" dirty="0" err="1">
                <a:solidFill>
                  <a:schemeClr val="tx1"/>
                </a:solidFill>
                <a:latin typeface="Arial" panose="020B0604020202020204" pitchFamily="34" charset="0"/>
                <a:cs typeface="Arial" panose="020B0604020202020204" pitchFamily="34" charset="0"/>
              </a:rPr>
              <a:t>Xello</a:t>
            </a:r>
            <a:r>
              <a:rPr lang="en-US" sz="2800" dirty="0">
                <a:solidFill>
                  <a:schemeClr val="tx1"/>
                </a:solidFill>
                <a:latin typeface="Arial" panose="020B0604020202020204" pitchFamily="34" charset="0"/>
                <a:cs typeface="Arial" panose="020B0604020202020204" pitchFamily="34" charset="0"/>
              </a:rPr>
              <a:t> student account. If you are enrolling in a course that is part of a sequence of courses that we offer (</a:t>
            </a:r>
            <a:r>
              <a:rPr lang="en-US" sz="2800" dirty="0" err="1">
                <a:solidFill>
                  <a:schemeClr val="tx1"/>
                </a:solidFill>
                <a:latin typeface="Arial" panose="020B0604020202020204" pitchFamily="34" charset="0"/>
                <a:cs typeface="Arial" panose="020B0604020202020204" pitchFamily="34" charset="0"/>
              </a:rPr>
              <a:t>ie</a:t>
            </a:r>
            <a:r>
              <a:rPr lang="en-US" sz="2800" dirty="0">
                <a:solidFill>
                  <a:schemeClr val="tx1"/>
                </a:solidFill>
                <a:latin typeface="Arial" panose="020B0604020202020204" pitchFamily="34" charset="0"/>
                <a:cs typeface="Arial" panose="020B0604020202020204" pitchFamily="34" charset="0"/>
              </a:rPr>
              <a:t>. Foreign Language, etc.), you must have maxed out of the highest level at Dakota to enroll in the class. The class you are interested in cannot be offered in the CVS Course Catalog.</a:t>
            </a:r>
          </a:p>
          <a:p>
            <a:pPr>
              <a:spcBef>
                <a:spcPts val="1200"/>
              </a:spcBef>
              <a:buClr>
                <a:schemeClr val="tx1"/>
              </a:buClr>
              <a:buFont typeface="Arial" panose="020B0604020202020204" pitchFamily="34" charset="0"/>
              <a:buChar char="•"/>
            </a:pPr>
            <a:r>
              <a:rPr lang="en-US" sz="2800" dirty="0">
                <a:solidFill>
                  <a:schemeClr val="tx1"/>
                </a:solidFill>
                <a:latin typeface="Arial" panose="020B0604020202020204" pitchFamily="34" charset="0"/>
                <a:cs typeface="Arial" panose="020B0604020202020204" pitchFamily="34" charset="0"/>
              </a:rPr>
              <a:t>Schedule an appointment to meet with your counselor. Discuss course options that are right for you and fit your school schedule and other commitments (</a:t>
            </a:r>
            <a:r>
              <a:rPr lang="en-US" sz="2800" dirty="0" err="1">
                <a:solidFill>
                  <a:schemeClr val="tx1"/>
                </a:solidFill>
                <a:latin typeface="Arial" panose="020B0604020202020204" pitchFamily="34" charset="0"/>
                <a:cs typeface="Arial" panose="020B0604020202020204" pitchFamily="34" charset="0"/>
              </a:rPr>
              <a:t>ie</a:t>
            </a:r>
            <a:r>
              <a:rPr lang="en-US" sz="2800" dirty="0">
                <a:solidFill>
                  <a:schemeClr val="tx1"/>
                </a:solidFill>
                <a:latin typeface="Arial" panose="020B0604020202020204" pitchFamily="34" charset="0"/>
                <a:cs typeface="Arial" panose="020B0604020202020204" pitchFamily="34" charset="0"/>
              </a:rPr>
              <a:t>: athletics, band, choir commitments). Macomb class requirements will take precedence over after school activities, so consider carefully. </a:t>
            </a:r>
          </a:p>
          <a:p>
            <a:pPr marL="0" indent="0">
              <a:buNone/>
            </a:pPr>
            <a:endParaRPr lang="en-US" sz="1300" dirty="0">
              <a:solidFill>
                <a:srgbClr val="000000"/>
              </a:solidFill>
            </a:endParaRPr>
          </a:p>
        </p:txBody>
      </p:sp>
    </p:spTree>
    <p:extLst>
      <p:ext uri="{BB962C8B-B14F-4D97-AF65-F5344CB8AC3E}">
        <p14:creationId xmlns:p14="http://schemas.microsoft.com/office/powerpoint/2010/main" val="3302459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FC4FC-8887-477B-A993-491BA91E7B26}"/>
              </a:ext>
            </a:extLst>
          </p:cNvPr>
          <p:cNvSpPr>
            <a:spLocks noGrp="1"/>
          </p:cNvSpPr>
          <p:nvPr>
            <p:ph type="title"/>
          </p:nvPr>
        </p:nvSpPr>
        <p:spPr>
          <a:xfrm>
            <a:off x="335279" y="148641"/>
            <a:ext cx="11590021" cy="653225"/>
          </a:xfrm>
        </p:spPr>
        <p:txBody>
          <a:bodyPr>
            <a:normAutofit/>
          </a:bodyPr>
          <a:lstStyle/>
          <a:p>
            <a:r>
              <a:rPr lang="en-US" dirty="0">
                <a:solidFill>
                  <a:srgbClr val="FFFFFF"/>
                </a:solidFill>
              </a:rPr>
              <a:t>Dual Enrollment Preparation cont.</a:t>
            </a:r>
          </a:p>
        </p:txBody>
      </p:sp>
      <p:sp>
        <p:nvSpPr>
          <p:cNvPr id="45" name="Content Placeholder 2">
            <a:extLst>
              <a:ext uri="{FF2B5EF4-FFF2-40B4-BE49-F238E27FC236}">
                <a16:creationId xmlns:a16="http://schemas.microsoft.com/office/drawing/2014/main" id="{36F2793C-D6A7-4C1E-A0EE-C5D4A3109E75}"/>
              </a:ext>
            </a:extLst>
          </p:cNvPr>
          <p:cNvSpPr>
            <a:spLocks noGrp="1"/>
          </p:cNvSpPr>
          <p:nvPr>
            <p:ph idx="1"/>
          </p:nvPr>
        </p:nvSpPr>
        <p:spPr>
          <a:xfrm>
            <a:off x="190500" y="901700"/>
            <a:ext cx="11590020" cy="5537200"/>
          </a:xfrm>
        </p:spPr>
        <p:txBody>
          <a:bodyPr anchor="ctr">
            <a:normAutofit/>
          </a:bodyPr>
          <a:lstStyle/>
          <a:p>
            <a:pPr>
              <a:spcBef>
                <a:spcPts val="1200"/>
              </a:spcBef>
              <a:buClr>
                <a:schemeClr val="tx1"/>
              </a:buClr>
              <a:buFont typeface="Arial" panose="020B0604020202020204" pitchFamily="34" charset="0"/>
              <a:buChar char="•"/>
            </a:pPr>
            <a:r>
              <a:rPr lang="en-US" sz="2800" dirty="0">
                <a:solidFill>
                  <a:schemeClr val="tx1"/>
                </a:solidFill>
                <a:latin typeface="Arial" panose="020B0604020202020204" pitchFamily="34" charset="0"/>
                <a:cs typeface="Arial" panose="020B0604020202020204" pitchFamily="34" charset="0"/>
              </a:rPr>
              <a:t>Ensure your course of interest does not have prerequisites and is a 3 or 4 credit hour course (this info is available through course options and prerequisite course information on the MCC website). </a:t>
            </a:r>
          </a:p>
          <a:p>
            <a:pPr>
              <a:spcBef>
                <a:spcPts val="1200"/>
              </a:spcBef>
              <a:buClr>
                <a:schemeClr val="tx1"/>
              </a:buClr>
              <a:buFont typeface="Arial" panose="020B0604020202020204" pitchFamily="34" charset="0"/>
              <a:buChar char="•"/>
            </a:pPr>
            <a:r>
              <a:rPr lang="en-US" sz="2800" dirty="0">
                <a:solidFill>
                  <a:schemeClr val="tx1"/>
                </a:solidFill>
                <a:latin typeface="Arial" panose="020B0604020202020204" pitchFamily="34" charset="0"/>
                <a:cs typeface="Arial" panose="020B0604020202020204" pitchFamily="34" charset="0"/>
              </a:rPr>
              <a:t>Return completed Dual Enrollment Request Forms to your counselor by the specified deadlines. Deadlines are set to ensure the Counseling office has the time necessary to ensure all registration materials are transferred to MCC by their deadline. </a:t>
            </a:r>
          </a:p>
          <a:p>
            <a:pPr>
              <a:spcBef>
                <a:spcPts val="1200"/>
              </a:spcBef>
              <a:buClr>
                <a:schemeClr val="tx1"/>
              </a:buClr>
              <a:buFont typeface="Arial" panose="020B0604020202020204" pitchFamily="34" charset="0"/>
              <a:buChar char="•"/>
            </a:pPr>
            <a:r>
              <a:rPr lang="en-US" sz="2800" dirty="0">
                <a:solidFill>
                  <a:schemeClr val="tx1"/>
                </a:solidFill>
                <a:latin typeface="Arial" panose="020B0604020202020204" pitchFamily="34" charset="0"/>
                <a:cs typeface="Arial" panose="020B0604020202020204" pitchFamily="34" charset="0"/>
              </a:rPr>
              <a:t>Dual Enrollment Request Forms (for both semesters) are due by March 20, 2024. </a:t>
            </a:r>
          </a:p>
          <a:p>
            <a:pPr>
              <a:spcBef>
                <a:spcPts val="1200"/>
              </a:spcBef>
              <a:buClr>
                <a:schemeClr val="tx1"/>
              </a:buClr>
              <a:buFont typeface="Arial" panose="020B0604020202020204" pitchFamily="34" charset="0"/>
              <a:buChar char="•"/>
            </a:pPr>
            <a:r>
              <a:rPr lang="en-US" sz="2800" dirty="0">
                <a:solidFill>
                  <a:schemeClr val="tx1"/>
                </a:solidFill>
                <a:latin typeface="Arial" panose="020B0604020202020204" pitchFamily="34" charset="0"/>
                <a:cs typeface="Arial" panose="020B0604020202020204" pitchFamily="34" charset="0"/>
              </a:rPr>
              <a:t>Complete Macomb Community College enrollment steps.</a:t>
            </a:r>
          </a:p>
          <a:p>
            <a:pPr marL="0" indent="0">
              <a:buNone/>
            </a:pPr>
            <a:endParaRPr lang="en-US" sz="1300" dirty="0">
              <a:solidFill>
                <a:srgbClr val="000000"/>
              </a:solidFill>
            </a:endParaRPr>
          </a:p>
        </p:txBody>
      </p:sp>
    </p:spTree>
    <p:extLst>
      <p:ext uri="{BB962C8B-B14F-4D97-AF65-F5344CB8AC3E}">
        <p14:creationId xmlns:p14="http://schemas.microsoft.com/office/powerpoint/2010/main" val="3374223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5282A-399A-F49E-B150-A7D195D8C496}"/>
              </a:ext>
            </a:extLst>
          </p:cNvPr>
          <p:cNvSpPr>
            <a:spLocks noGrp="1"/>
          </p:cNvSpPr>
          <p:nvPr>
            <p:ph type="title"/>
          </p:nvPr>
        </p:nvSpPr>
        <p:spPr>
          <a:xfrm>
            <a:off x="677334" y="609600"/>
            <a:ext cx="9064872" cy="1320800"/>
          </a:xfrm>
        </p:spPr>
        <p:txBody>
          <a:bodyPr/>
          <a:lstStyle/>
          <a:p>
            <a:r>
              <a:rPr lang="en-US" dirty="0"/>
              <a:t>Expectations for Dual Enrollment Students</a:t>
            </a:r>
          </a:p>
        </p:txBody>
      </p:sp>
      <p:sp>
        <p:nvSpPr>
          <p:cNvPr id="3" name="Content Placeholder 2">
            <a:extLst>
              <a:ext uri="{FF2B5EF4-FFF2-40B4-BE49-F238E27FC236}">
                <a16:creationId xmlns:a16="http://schemas.microsoft.com/office/drawing/2014/main" id="{95DF5745-5840-22BD-474F-DC8B6C4A99B6}"/>
              </a:ext>
            </a:extLst>
          </p:cNvPr>
          <p:cNvSpPr>
            <a:spLocks noGrp="1"/>
          </p:cNvSpPr>
          <p:nvPr>
            <p:ph idx="1"/>
          </p:nvPr>
        </p:nvSpPr>
        <p:spPr>
          <a:xfrm>
            <a:off x="677334" y="1495515"/>
            <a:ext cx="8596668" cy="4545848"/>
          </a:xfrm>
        </p:spPr>
        <p:txBody>
          <a:bodyPr>
            <a:normAutofit fontScale="92500" lnSpcReduction="20000"/>
          </a:bodyPr>
          <a:lstStyle/>
          <a:p>
            <a:pPr>
              <a:lnSpc>
                <a:spcPct val="107000"/>
              </a:lnSpc>
              <a:spcBef>
                <a:spcPts val="0"/>
              </a:spcBef>
              <a:buFont typeface="Arial" panose="020B0604020202020204" pitchFamily="34" charset="0"/>
              <a:buChar char="•"/>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Students are to take the Understanding Dual Enrollment Quiz on the website using the link provided. Students must score 75% or higher to move forward. </a:t>
            </a:r>
            <a:r>
              <a:rPr lang="en-US" sz="2000" kern="100" dirty="0">
                <a:latin typeface="Aptos" panose="020B0004020202020204" pitchFamily="34" charset="0"/>
                <a:ea typeface="Aptos" panose="020B0004020202020204" pitchFamily="34" charset="0"/>
                <a:cs typeface="Times New Roman" panose="02020603050405020304" pitchFamily="18" charset="0"/>
              </a:rPr>
              <a:t>The quiz can be taken more than once.</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Bef>
                <a:spcPts val="0"/>
              </a:spcBef>
              <a:buFont typeface="Arial" panose="020B0604020202020204" pitchFamily="34" charset="0"/>
              <a:buChar char="•"/>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Once your form is approved, make a copy (or take a picture) for yourself for your records.</a:t>
            </a:r>
          </a:p>
          <a:p>
            <a:pPr marR="0" lvl="0">
              <a:lnSpc>
                <a:spcPct val="107000"/>
              </a:lnSpc>
              <a:spcBef>
                <a:spcPts val="0"/>
              </a:spcBef>
              <a:spcAft>
                <a:spcPts val="0"/>
              </a:spcAft>
              <a:buFont typeface="Arial" panose="020B0604020202020204" pitchFamily="34" charset="0"/>
              <a:buChar char="•"/>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You will be </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required to attend</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 Dual Enrollment Registration Meeting on April 16</a:t>
            </a:r>
            <a:r>
              <a:rPr lang="en-US" sz="2000" kern="100" baseline="30000" dirty="0">
                <a:effectLst/>
                <a:latin typeface="Aptos" panose="020B0004020202020204" pitchFamily="34" charset="0"/>
                <a:ea typeface="Aptos" panose="020B0004020202020204" pitchFamily="34" charset="0"/>
                <a:cs typeface="Times New Roman" panose="02020603050405020304" pitchFamily="18" charset="0"/>
              </a:rPr>
              <a:t>th</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during 3</a:t>
            </a:r>
            <a:r>
              <a:rPr lang="en-US" sz="2000" kern="100" baseline="30000" dirty="0">
                <a:effectLst/>
                <a:latin typeface="Aptos" panose="020B0004020202020204" pitchFamily="34" charset="0"/>
                <a:ea typeface="Aptos" panose="020B0004020202020204" pitchFamily="34" charset="0"/>
                <a:cs typeface="Times New Roman" panose="02020603050405020304" pitchFamily="18" charset="0"/>
              </a:rPr>
              <a:t>rd</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hour to register for your classes with Macomb. Make sure you have completed all of the admissions steps </a:t>
            </a:r>
            <a:r>
              <a:rPr lang="en-US" sz="2000" kern="100">
                <a:latin typeface="Aptos" panose="020B0004020202020204" pitchFamily="34" charset="0"/>
                <a:ea typeface="Aptos" panose="020B0004020202020204" pitchFamily="34" charset="0"/>
                <a:cs typeface="Times New Roman" panose="02020603050405020304" pitchFamily="18" charset="0"/>
              </a:rPr>
              <a:t>by April 1</a:t>
            </a:r>
            <a:r>
              <a:rPr lang="en-US" sz="2000" kern="100" baseline="30000">
                <a:latin typeface="Aptos" panose="020B0004020202020204" pitchFamily="34" charset="0"/>
                <a:ea typeface="Aptos" panose="020B0004020202020204" pitchFamily="34" charset="0"/>
                <a:cs typeface="Times New Roman" panose="02020603050405020304" pitchFamily="18" charset="0"/>
              </a:rPr>
              <a:t>st</a:t>
            </a:r>
            <a:r>
              <a:rPr lang="en-US" sz="2000" kern="100">
                <a:latin typeface="Aptos" panose="020B0004020202020204" pitchFamily="34" charset="0"/>
                <a:ea typeface="Aptos" panose="020B0004020202020204" pitchFamily="34" charset="0"/>
                <a:cs typeface="Times New Roman" panose="02020603050405020304" pitchFamily="18" charset="0"/>
              </a:rPr>
              <a:t>. </a:t>
            </a:r>
            <a:r>
              <a:rPr lang="en-US" sz="2000" kern="100">
                <a:effectLst/>
                <a:latin typeface="Aptos" panose="020B0004020202020204" pitchFamily="34" charset="0"/>
                <a:ea typeface="Aptos" panose="020B0004020202020204" pitchFamily="34" charset="0"/>
                <a:cs typeface="Times New Roman" panose="02020603050405020304" pitchFamily="18" charset="0"/>
              </a:rPr>
              <a:t>Mr</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Baysdell (from Macomb Community College) will be here to provide support. If you are attending a different post-secondary institution, confirm the next steps with your high school counselor.</a:t>
            </a:r>
          </a:p>
          <a:p>
            <a:pPr marR="0" lvl="0">
              <a:lnSpc>
                <a:spcPct val="107000"/>
              </a:lnSpc>
              <a:spcBef>
                <a:spcPts val="0"/>
              </a:spcBef>
              <a:spcAft>
                <a:spcPts val="800"/>
              </a:spcAft>
              <a:buFont typeface="Arial" panose="020B0604020202020204" pitchFamily="34" charset="0"/>
              <a:buChar char="•"/>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Students must meet with their high school counselor before making any changes to their form or registering for any classes not already approved. If a student registers for a class that is not on the approved dual enrollment request form, it will be denied. If this occurs more than once, students will not be permitted to dual enroll that semester and will be placed in classes at Dakota High School.</a:t>
            </a:r>
          </a:p>
        </p:txBody>
      </p:sp>
    </p:spTree>
    <p:extLst>
      <p:ext uri="{BB962C8B-B14F-4D97-AF65-F5344CB8AC3E}">
        <p14:creationId xmlns:p14="http://schemas.microsoft.com/office/powerpoint/2010/main" val="3789453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A33367-5BA1-484C-A730-157CAAC92F01}"/>
              </a:ext>
            </a:extLst>
          </p:cNvPr>
          <p:cNvSpPr>
            <a:spLocks noGrp="1"/>
          </p:cNvSpPr>
          <p:nvPr>
            <p:ph type="body" sz="quarter" idx="10"/>
          </p:nvPr>
        </p:nvSpPr>
        <p:spPr>
          <a:xfrm>
            <a:off x="410634" y="423333"/>
            <a:ext cx="10727266" cy="643467"/>
          </a:xfrm>
        </p:spPr>
        <p:txBody>
          <a:bodyPr>
            <a:normAutofit lnSpcReduction="10000"/>
          </a:bodyPr>
          <a:lstStyle/>
          <a:p>
            <a:r>
              <a:rPr lang="en-US" dirty="0">
                <a:solidFill>
                  <a:schemeClr val="tx1"/>
                </a:solidFill>
              </a:rPr>
              <a:t>Dual Enrollment Sponsorship Form</a:t>
            </a:r>
          </a:p>
        </p:txBody>
      </p:sp>
      <p:sp>
        <p:nvSpPr>
          <p:cNvPr id="3" name="Rectangle 2">
            <a:extLst>
              <a:ext uri="{FF2B5EF4-FFF2-40B4-BE49-F238E27FC236}">
                <a16:creationId xmlns:a16="http://schemas.microsoft.com/office/drawing/2014/main" id="{359655C3-1A1C-462F-B146-2CA2BDF3E3CA}"/>
              </a:ext>
            </a:extLst>
          </p:cNvPr>
          <p:cNvSpPr/>
          <p:nvPr/>
        </p:nvSpPr>
        <p:spPr>
          <a:xfrm>
            <a:off x="410634" y="1435485"/>
            <a:ext cx="11489266" cy="4524315"/>
          </a:xfrm>
          <a:prstGeom prst="rect">
            <a:avLst/>
          </a:prstGeom>
        </p:spPr>
        <p:txBody>
          <a:bodyPr wrap="square">
            <a:spAutoFit/>
          </a:bodyPr>
          <a:lstStyle/>
          <a:p>
            <a:r>
              <a:rPr lang="en-US" sz="3200" b="1" u="sng" dirty="0">
                <a:latin typeface="Calibri" panose="020F0502020204030204" pitchFamily="34" charset="0"/>
                <a:ea typeface="Calibri" panose="020F0502020204030204" pitchFamily="34" charset="0"/>
                <a:cs typeface="Times New Roman" panose="02020603050405020304" pitchFamily="18" charset="0"/>
              </a:rPr>
              <a:t>SPONSORSHIP</a:t>
            </a:r>
            <a:r>
              <a:rPr lang="en-US" sz="3200" dirty="0">
                <a:latin typeface="Calibri" panose="020F0502020204030204" pitchFamily="34" charset="0"/>
                <a:ea typeface="Calibri" panose="020F0502020204030204" pitchFamily="34" charset="0"/>
                <a:cs typeface="Times New Roman" panose="02020603050405020304" pitchFamily="18" charset="0"/>
              </a:rPr>
              <a:t> – Since you will be a sponsored student (High School or State sponsored), Dakota will submit the </a:t>
            </a:r>
            <a:r>
              <a:rPr lang="en-US" sz="3200" u="sng" dirty="0">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Dual Enrollment Sponsorship Form</a:t>
            </a:r>
            <a:r>
              <a:rPr lang="en-US" sz="3200" dirty="0">
                <a:latin typeface="Calibri" panose="020F0502020204030204" pitchFamily="34" charset="0"/>
                <a:ea typeface="Calibri" panose="020F0502020204030204" pitchFamily="34" charset="0"/>
                <a:cs typeface="Times New Roman" panose="02020603050405020304" pitchFamily="18" charset="0"/>
              </a:rPr>
              <a:t> by the payment due date for the semester. Students will receive an email once the sponsorship form has been received and processed. However, you must first complete and turn in your Dual Enrollment Request Form (on Dakota’s website) before we will complete the Sponsorship Form.</a:t>
            </a:r>
          </a:p>
          <a:p>
            <a:endParaRPr lang="en-US" sz="3200" dirty="0">
              <a:latin typeface="Calibri" panose="020F0502020204030204" pitchFamily="34" charset="0"/>
              <a:ea typeface="Calibri" panose="020F0502020204030204" pitchFamily="34" charset="0"/>
              <a:cs typeface="Times New Roman" panose="02020603050405020304" pitchFamily="18" charset="0"/>
            </a:endParaRPr>
          </a:p>
          <a:p>
            <a:r>
              <a:rPr lang="en-US" sz="3200" dirty="0">
                <a:latin typeface="Calibri" panose="020F0502020204030204" pitchFamily="34" charset="0"/>
                <a:ea typeface="Calibri" panose="020F0502020204030204" pitchFamily="34" charset="0"/>
                <a:cs typeface="Times New Roman" panose="02020603050405020304" pitchFamily="18" charset="0"/>
              </a:rPr>
              <a:t>If a student is self-paid, no form is required</a:t>
            </a:r>
            <a:endParaRPr lang="en-US" sz="3200" dirty="0"/>
          </a:p>
        </p:txBody>
      </p:sp>
    </p:spTree>
    <p:extLst>
      <p:ext uri="{BB962C8B-B14F-4D97-AF65-F5344CB8AC3E}">
        <p14:creationId xmlns:p14="http://schemas.microsoft.com/office/powerpoint/2010/main" val="3636566622"/>
      </p:ext>
    </p:extLst>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Aerial view of a highway near the ocean">
            <a:extLst>
              <a:ext uri="{FF2B5EF4-FFF2-40B4-BE49-F238E27FC236}">
                <a16:creationId xmlns:a16="http://schemas.microsoft.com/office/drawing/2014/main" id="{9BD7872A-A168-3614-979D-3A7BCBAE547C}"/>
              </a:ext>
            </a:extLst>
          </p:cNvPr>
          <p:cNvPicPr>
            <a:picLocks noChangeAspect="1"/>
          </p:cNvPicPr>
          <p:nvPr/>
        </p:nvPicPr>
        <p:blipFill rotWithShape="1">
          <a:blip r:embed="rId2"/>
          <a:srcRect l="25742" r="15259"/>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Title 1">
            <a:extLst>
              <a:ext uri="{FF2B5EF4-FFF2-40B4-BE49-F238E27FC236}">
                <a16:creationId xmlns:a16="http://schemas.microsoft.com/office/drawing/2014/main" id="{34637F56-1379-4BD5-8E9C-05AF319305A3}"/>
              </a:ext>
            </a:extLst>
          </p:cNvPr>
          <p:cNvSpPr>
            <a:spLocks noGrp="1"/>
          </p:cNvSpPr>
          <p:nvPr>
            <p:ph type="ctrTitle"/>
          </p:nvPr>
        </p:nvSpPr>
        <p:spPr>
          <a:xfrm>
            <a:off x="198963" y="2275564"/>
            <a:ext cx="3887839" cy="1610169"/>
          </a:xfrm>
        </p:spPr>
        <p:txBody>
          <a:bodyPr>
            <a:normAutofit/>
          </a:bodyPr>
          <a:lstStyle/>
          <a:p>
            <a:r>
              <a:rPr lang="en-US" dirty="0">
                <a:solidFill>
                  <a:schemeClr val="bg1"/>
                </a:solidFill>
              </a:rPr>
              <a:t>Thank you!</a:t>
            </a:r>
          </a:p>
        </p:txBody>
      </p:sp>
      <p:sp>
        <p:nvSpPr>
          <p:cNvPr id="3" name="Subtitle 2">
            <a:extLst>
              <a:ext uri="{FF2B5EF4-FFF2-40B4-BE49-F238E27FC236}">
                <a16:creationId xmlns:a16="http://schemas.microsoft.com/office/drawing/2014/main" id="{FC6DC008-0248-451F-AD81-C3043EAA2083}"/>
              </a:ext>
            </a:extLst>
          </p:cNvPr>
          <p:cNvSpPr>
            <a:spLocks noGrp="1"/>
          </p:cNvSpPr>
          <p:nvPr>
            <p:ph type="subTitle" idx="1"/>
          </p:nvPr>
        </p:nvSpPr>
        <p:spPr>
          <a:xfrm>
            <a:off x="5593903" y="660400"/>
            <a:ext cx="6267897" cy="5981700"/>
          </a:xfrm>
        </p:spPr>
        <p:txBody>
          <a:bodyPr>
            <a:normAutofit fontScale="92500" lnSpcReduction="10000"/>
          </a:bodyPr>
          <a:lstStyle/>
          <a:p>
            <a:r>
              <a:rPr lang="en-US" sz="3600" b="1" dirty="0"/>
              <a:t>If you have questions, please be sure to reach out to your counselor.</a:t>
            </a:r>
          </a:p>
          <a:p>
            <a:r>
              <a:rPr lang="en-US" sz="3600" b="1" dirty="0"/>
              <a:t>Mr. Anderson: A-Cie</a:t>
            </a:r>
          </a:p>
          <a:p>
            <a:r>
              <a:rPr lang="en-US" sz="3600" b="1" dirty="0"/>
              <a:t>Mrs. Gay: </a:t>
            </a:r>
            <a:r>
              <a:rPr lang="en-US" sz="3600" b="1" dirty="0" err="1"/>
              <a:t>Cif-Gor</a:t>
            </a:r>
            <a:endParaRPr lang="en-US" sz="3600" b="1" dirty="0"/>
          </a:p>
          <a:p>
            <a:r>
              <a:rPr lang="en-US" sz="3600" b="1" dirty="0"/>
              <a:t>Mrs. Ede: </a:t>
            </a:r>
            <a:r>
              <a:rPr lang="en-US" sz="3600" b="1" dirty="0" err="1"/>
              <a:t>Gos</a:t>
            </a:r>
            <a:r>
              <a:rPr lang="en-US" sz="3600" b="1" dirty="0"/>
              <a:t>-Lee</a:t>
            </a:r>
          </a:p>
          <a:p>
            <a:r>
              <a:rPr lang="en-US" sz="3600" b="1" dirty="0"/>
              <a:t>Mrs. Coles: </a:t>
            </a:r>
            <a:r>
              <a:rPr lang="en-US" sz="3600" b="1" dirty="0" err="1"/>
              <a:t>Lef</a:t>
            </a:r>
            <a:r>
              <a:rPr lang="en-US" sz="3600" b="1" dirty="0"/>
              <a:t>-Pat</a:t>
            </a:r>
          </a:p>
          <a:p>
            <a:r>
              <a:rPr lang="en-US" sz="3600" b="1" dirty="0"/>
              <a:t>Ms. Simmons: Pau-Smis</a:t>
            </a:r>
          </a:p>
          <a:p>
            <a:r>
              <a:rPr lang="en-US" sz="3600" b="1" dirty="0"/>
              <a:t>Mrs. Carr: Smit-Z</a:t>
            </a:r>
          </a:p>
          <a:p>
            <a:endParaRPr lang="en-US" b="1" dirty="0"/>
          </a:p>
          <a:p>
            <a:r>
              <a:rPr lang="en-US" dirty="0"/>
              <a:t> </a:t>
            </a:r>
          </a:p>
        </p:txBody>
      </p:sp>
    </p:spTree>
    <p:extLst>
      <p:ext uri="{BB962C8B-B14F-4D97-AF65-F5344CB8AC3E}">
        <p14:creationId xmlns:p14="http://schemas.microsoft.com/office/powerpoint/2010/main" val="5666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4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2000"/>
                                  </p:stCondLst>
                                  <p:iterate type="lt">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4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2000"/>
                                  </p:stCondLst>
                                  <p:iterate type="lt">
                                    <p:tmPct val="10000"/>
                                  </p:iterate>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4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2000"/>
                                  </p:stCondLst>
                                  <p:iterate type="lt">
                                    <p:tmPct val="10000"/>
                                  </p:iterate>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4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2000"/>
                                  </p:stCondLst>
                                  <p:iterate type="lt">
                                    <p:tmPct val="10000"/>
                                  </p:iterate>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4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2000"/>
                                  </p:stCondLst>
                                  <p:iterate type="lt">
                                    <p:tmPct val="10000"/>
                                  </p:iterate>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400"/>
                                        <p:tgtEl>
                                          <p:spTgt spid="3">
                                            <p:txEl>
                                              <p:pRg st="6" end="6"/>
                                            </p:txEl>
                                          </p:spTgt>
                                        </p:tgtEl>
                                      </p:cBhvr>
                                    </p:animEffect>
                                  </p:childTnLst>
                                </p:cTn>
                              </p:par>
                              <p:par>
                                <p:cTn id="38" presetID="10" presetClass="entr" presetSubtype="0" fill="hold" grpId="0" nodeType="withEffect">
                                  <p:stCondLst>
                                    <p:cond delay="2000"/>
                                  </p:stCondLst>
                                  <p:iterate type="lt">
                                    <p:tmPct val="10000"/>
                                  </p:iterate>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400"/>
                                        <p:tgtEl>
                                          <p:spTgt spid="3">
                                            <p:txEl>
                                              <p:pRg st="8" end="8"/>
                                            </p:txEl>
                                          </p:spTgt>
                                        </p:tgtEl>
                                      </p:cBhvr>
                                    </p:animEffect>
                                  </p:childTnLst>
                                </p:cTn>
                              </p:par>
                              <p:par>
                                <p:cTn id="41" presetID="10" presetClass="entr" presetSubtype="0" fill="hold" grpId="0" nodeType="withEffect">
                                  <p:stCondLst>
                                    <p:cond delay="1000"/>
                                  </p:stCondLst>
                                  <p:iterate type="lt">
                                    <p:tmPct val="10000"/>
                                  </p:iterate>
                                  <p:childTnLst>
                                    <p:set>
                                      <p:cBhvr>
                                        <p:cTn id="42" dur="1" fill="hold">
                                          <p:stCondLst>
                                            <p:cond delay="0"/>
                                          </p:stCondLst>
                                        </p:cTn>
                                        <p:tgtEl>
                                          <p:spTgt spid="2"/>
                                        </p:tgtEl>
                                        <p:attrNameLst>
                                          <p:attrName>style.visibility</p:attrName>
                                        </p:attrNameLst>
                                      </p:cBhvr>
                                      <p:to>
                                        <p:strVal val="visible"/>
                                      </p:to>
                                    </p:set>
                                    <p:animEffect transition="in" filter="fade">
                                      <p:cBhvr>
                                        <p:cTn id="43"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65810330-F0B5-43C9-BC34-094FFB5C052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165652"/>
            <a:ext cx="12191980" cy="6858000"/>
          </a:xfrm>
          <a:prstGeom prst="rect">
            <a:avLst/>
          </a:prstGeom>
        </p:spPr>
      </p:pic>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0" y="1022684"/>
            <a:ext cx="12192000" cy="5669664"/>
          </a:xfrm>
        </p:spPr>
        <p:txBody>
          <a:bodyPr anchor="b">
            <a:normAutofit/>
          </a:bodyPr>
          <a:lstStyle/>
          <a:p>
            <a:pPr algn="ctr"/>
            <a:r>
              <a:rPr lang="en-US" sz="5300" dirty="0">
                <a:solidFill>
                  <a:srgbClr val="0070C0"/>
                </a:solidFill>
              </a:rPr>
              <a:t>Dual Enrollment </a:t>
            </a:r>
            <a:br>
              <a:rPr lang="en-US" sz="5300" dirty="0">
                <a:solidFill>
                  <a:srgbClr val="0070C0"/>
                </a:solidFill>
              </a:rPr>
            </a:br>
            <a:r>
              <a:rPr lang="en-US" sz="5300" dirty="0">
                <a:solidFill>
                  <a:srgbClr val="0070C0"/>
                </a:solidFill>
              </a:rPr>
              <a:t>at</a:t>
            </a:r>
            <a:br>
              <a:rPr lang="en-US" sz="5300" dirty="0">
                <a:solidFill>
                  <a:srgbClr val="0070C0"/>
                </a:solidFill>
              </a:rPr>
            </a:br>
            <a:r>
              <a:rPr lang="en-US" sz="5300" dirty="0">
                <a:solidFill>
                  <a:srgbClr val="0070C0"/>
                </a:solidFill>
              </a:rPr>
              <a:t>Macomb Community College</a:t>
            </a:r>
            <a:br>
              <a:rPr lang="en-US" sz="6000"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60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000" dirty="0">
                <a:solidFill>
                  <a:srgbClr val="FF0000"/>
                </a:solidFill>
                <a:latin typeface="Tahoma" panose="020B0604030504040204" pitchFamily="34" charset="0"/>
                <a:ea typeface="Tahoma" panose="020B0604030504040204" pitchFamily="34" charset="0"/>
                <a:cs typeface="Tahoma" panose="020B0604030504040204" pitchFamily="34" charset="0"/>
              </a:rPr>
              <a:t>Michael R. Baysdell, Director of K-12 Relations</a:t>
            </a:r>
            <a:br>
              <a:rPr lang="en-US" sz="4000" dirty="0">
                <a:solidFill>
                  <a:srgbClr val="FF0000"/>
                </a:solidFill>
                <a:latin typeface="Tahoma" panose="020B0604030504040204" pitchFamily="34" charset="0"/>
                <a:ea typeface="Tahoma" panose="020B0604030504040204" pitchFamily="34" charset="0"/>
                <a:cs typeface="Tahoma" panose="020B0604030504040204" pitchFamily="34" charset="0"/>
              </a:rPr>
            </a:br>
            <a:br>
              <a:rPr lang="en-US" sz="4400" dirty="0">
                <a:solidFill>
                  <a:srgbClr val="FF0000"/>
                </a:solidFill>
                <a:latin typeface="Tahoma" panose="020B0604030504040204" pitchFamily="34" charset="0"/>
                <a:ea typeface="Tahoma" panose="020B0604030504040204" pitchFamily="34" charset="0"/>
                <a:cs typeface="Tahoma" panose="020B0604030504040204" pitchFamily="34" charset="0"/>
              </a:rPr>
            </a:br>
            <a:endParaRPr lang="en-US" sz="44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Graphical user interface&#10;&#10;Description automatically generated with low confidence">
            <a:extLst>
              <a:ext uri="{FF2B5EF4-FFF2-40B4-BE49-F238E27FC236}">
                <a16:creationId xmlns:a16="http://schemas.microsoft.com/office/drawing/2014/main" id="{CFA8E6B1-FFAC-4EE5-A89F-05F90E2541C6}"/>
              </a:ext>
            </a:extLst>
          </p:cNvPr>
          <p:cNvPicPr>
            <a:picLocks noChangeAspect="1"/>
          </p:cNvPicPr>
          <p:nvPr/>
        </p:nvPicPr>
        <p:blipFill>
          <a:blip r:embed="rId3"/>
          <a:stretch>
            <a:fillRect/>
          </a:stretch>
        </p:blipFill>
        <p:spPr>
          <a:xfrm>
            <a:off x="7812505" y="5439276"/>
            <a:ext cx="3465095" cy="1253072"/>
          </a:xfrm>
          <a:prstGeom prst="rect">
            <a:avLst/>
          </a:prstGeom>
        </p:spPr>
      </p:pic>
    </p:spTree>
    <p:extLst>
      <p:ext uri="{BB962C8B-B14F-4D97-AF65-F5344CB8AC3E}">
        <p14:creationId xmlns:p14="http://schemas.microsoft.com/office/powerpoint/2010/main" val="1931439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A9C742-7A11-064A-B927-35E84352CE1C}"/>
              </a:ext>
            </a:extLst>
          </p:cNvPr>
          <p:cNvPicPr>
            <a:picLocks noChangeAspect="1"/>
          </p:cNvPicPr>
          <p:nvPr/>
        </p:nvPicPr>
        <p:blipFill>
          <a:blip r:embed="rId2"/>
          <a:stretch>
            <a:fillRect/>
          </a:stretch>
        </p:blipFill>
        <p:spPr>
          <a:xfrm>
            <a:off x="0" y="0"/>
            <a:ext cx="12263120" cy="6858000"/>
          </a:xfrm>
          <a:prstGeom prst="rect">
            <a:avLst/>
          </a:prstGeom>
        </p:spPr>
      </p:pic>
    </p:spTree>
    <p:extLst>
      <p:ext uri="{BB962C8B-B14F-4D97-AF65-F5344CB8AC3E}">
        <p14:creationId xmlns:p14="http://schemas.microsoft.com/office/powerpoint/2010/main" val="10099465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604028-8845-B447-AA7E-BFB9ABEA440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9676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B857E-A36B-46F7-872F-1AFEC26614C7}"/>
              </a:ext>
            </a:extLst>
          </p:cNvPr>
          <p:cNvSpPr>
            <a:spLocks noGrp="1"/>
          </p:cNvSpPr>
          <p:nvPr>
            <p:ph type="title"/>
          </p:nvPr>
        </p:nvSpPr>
        <p:spPr>
          <a:xfrm>
            <a:off x="635000" y="640823"/>
            <a:ext cx="3418659" cy="5583148"/>
          </a:xfrm>
        </p:spPr>
        <p:txBody>
          <a:bodyPr anchor="ctr">
            <a:normAutofit/>
          </a:bodyPr>
          <a:lstStyle/>
          <a:p>
            <a:r>
              <a:rPr lang="en-US" sz="4200"/>
              <a:t>Benefits of Dual Enrollment</a:t>
            </a:r>
          </a:p>
        </p:txBody>
      </p:sp>
      <p:graphicFrame>
        <p:nvGraphicFramePr>
          <p:cNvPr id="5" name="Content Placeholder 2">
            <a:extLst>
              <a:ext uri="{FF2B5EF4-FFF2-40B4-BE49-F238E27FC236}">
                <a16:creationId xmlns:a16="http://schemas.microsoft.com/office/drawing/2014/main" id="{CABC15EB-5B0D-4D61-9720-BFDBD82F73BA}"/>
              </a:ext>
            </a:extLst>
          </p:cNvPr>
          <p:cNvGraphicFramePr>
            <a:graphicFrameLocks noGrp="1"/>
          </p:cNvGraphicFramePr>
          <p:nvPr>
            <p:ph idx="1"/>
            <p:extLst>
              <p:ext uri="{D42A27DB-BD31-4B8C-83A1-F6EECF244321}">
                <p14:modId xmlns:p14="http://schemas.microsoft.com/office/powerpoint/2010/main" val="3924031810"/>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446639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B31C77-E910-854A-BECA-9A3AE1715D3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34409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EBCB8A-F2AE-1A47-C589-1CAABE5547E5}"/>
              </a:ext>
            </a:extLst>
          </p:cNvPr>
          <p:cNvPicPr>
            <a:picLocks noChangeAspect="1"/>
          </p:cNvPicPr>
          <p:nvPr/>
        </p:nvPicPr>
        <p:blipFill>
          <a:blip r:embed="rId2"/>
          <a:stretch>
            <a:fillRect/>
          </a:stretch>
        </p:blipFill>
        <p:spPr>
          <a:xfrm>
            <a:off x="6350" y="0"/>
            <a:ext cx="12179302" cy="6858000"/>
          </a:xfrm>
          <a:prstGeom prst="rect">
            <a:avLst/>
          </a:prstGeom>
        </p:spPr>
      </p:pic>
    </p:spTree>
    <p:extLst>
      <p:ext uri="{BB962C8B-B14F-4D97-AF65-F5344CB8AC3E}">
        <p14:creationId xmlns:p14="http://schemas.microsoft.com/office/powerpoint/2010/main" val="1605531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DC286-2A99-46B8-8992-BC98EEF49BCB}"/>
              </a:ext>
            </a:extLst>
          </p:cNvPr>
          <p:cNvSpPr>
            <a:spLocks noGrp="1"/>
          </p:cNvSpPr>
          <p:nvPr>
            <p:ph type="title"/>
          </p:nvPr>
        </p:nvSpPr>
        <p:spPr>
          <a:xfrm>
            <a:off x="1130891" y="1021795"/>
            <a:ext cx="8761413" cy="706964"/>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Dual Enrollment is My Passion! </a:t>
            </a:r>
          </a:p>
        </p:txBody>
      </p:sp>
      <p:sp>
        <p:nvSpPr>
          <p:cNvPr id="3" name="Content Placeholder 2">
            <a:extLst>
              <a:ext uri="{FF2B5EF4-FFF2-40B4-BE49-F238E27FC236}">
                <a16:creationId xmlns:a16="http://schemas.microsoft.com/office/drawing/2014/main" id="{F8A37949-241C-4CE4-ADD8-78099425A59F}"/>
              </a:ext>
            </a:extLst>
          </p:cNvPr>
          <p:cNvSpPr>
            <a:spLocks noGrp="1"/>
          </p:cNvSpPr>
          <p:nvPr>
            <p:ph idx="1"/>
          </p:nvPr>
        </p:nvSpPr>
        <p:spPr>
          <a:xfrm>
            <a:off x="240224" y="2506894"/>
            <a:ext cx="11639227" cy="4405350"/>
          </a:xfrm>
        </p:spPr>
        <p:txBody>
          <a:bodyPr>
            <a:normAutofit/>
          </a:bodyPr>
          <a:lstStyle/>
          <a:p>
            <a:r>
              <a:rPr lang="en-US" dirty="0">
                <a:latin typeface="Tahoma" panose="020B0604030504040204" pitchFamily="34" charset="0"/>
                <a:ea typeface="Tahoma" panose="020B0604030504040204" pitchFamily="34" charset="0"/>
                <a:cs typeface="Tahoma" panose="020B0604030504040204" pitchFamily="34" charset="0"/>
              </a:rPr>
              <a:t>Dual enrollment is a MISSION for me.</a:t>
            </a:r>
          </a:p>
          <a:p>
            <a:r>
              <a:rPr lang="en-US" dirty="0">
                <a:latin typeface="Tahoma" panose="020B0604030504040204" pitchFamily="34" charset="0"/>
                <a:ea typeface="Tahoma" panose="020B0604030504040204" pitchFamily="34" charset="0"/>
                <a:cs typeface="Tahoma" panose="020B0604030504040204" pitchFamily="34" charset="0"/>
              </a:rPr>
              <a:t>I was one of the very first sponsored DE students (1996-97)</a:t>
            </a:r>
          </a:p>
          <a:p>
            <a:r>
              <a:rPr lang="en-US" dirty="0">
                <a:latin typeface="Tahoma" panose="020B0604030504040204" pitchFamily="34" charset="0"/>
                <a:ea typeface="Tahoma" panose="020B0604030504040204" pitchFamily="34" charset="0"/>
                <a:cs typeface="Tahoma" panose="020B0604030504040204" pitchFamily="34" charset="0"/>
              </a:rPr>
              <a:t>Here’s what I did with my DE credits…</a:t>
            </a: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sz="3200" dirty="0">
                <a:latin typeface="Tahoma" panose="020B0604030504040204" pitchFamily="34" charset="0"/>
                <a:ea typeface="Tahoma" panose="020B0604030504040204" pitchFamily="34" charset="0"/>
                <a:cs typeface="Tahoma" panose="020B0604030504040204" pitchFamily="34" charset="0"/>
              </a:rPr>
              <a:t>Dual Enrollment can do the same for you—and at little or NO cost!!</a:t>
            </a:r>
          </a:p>
        </p:txBody>
      </p:sp>
    </p:spTree>
    <p:extLst>
      <p:ext uri="{BB962C8B-B14F-4D97-AF65-F5344CB8AC3E}">
        <p14:creationId xmlns:p14="http://schemas.microsoft.com/office/powerpoint/2010/main" val="314828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3BE30-919E-469B-98E7-9D65D466219C}"/>
              </a:ext>
            </a:extLst>
          </p:cNvPr>
          <p:cNvSpPr>
            <a:spLocks noGrp="1"/>
          </p:cNvSpPr>
          <p:nvPr>
            <p:ph type="title"/>
          </p:nvPr>
        </p:nvSpPr>
        <p:spPr/>
        <p:txBody>
          <a:bodyPr/>
          <a:lstStyle/>
          <a:p>
            <a:r>
              <a:rPr lang="en-US" dirty="0"/>
              <a:t>Dual Enrollment Facts</a:t>
            </a:r>
          </a:p>
        </p:txBody>
      </p:sp>
      <p:sp>
        <p:nvSpPr>
          <p:cNvPr id="4" name="Content Placeholder 3">
            <a:extLst>
              <a:ext uri="{FF2B5EF4-FFF2-40B4-BE49-F238E27FC236}">
                <a16:creationId xmlns:a16="http://schemas.microsoft.com/office/drawing/2014/main" id="{C790235E-C9A1-4044-8C0D-79E5D76B1276}"/>
              </a:ext>
            </a:extLst>
          </p:cNvPr>
          <p:cNvSpPr>
            <a:spLocks noGrp="1"/>
          </p:cNvSpPr>
          <p:nvPr>
            <p:ph sz="half" idx="2"/>
          </p:nvPr>
        </p:nvSpPr>
        <p:spPr>
          <a:xfrm>
            <a:off x="93306" y="2267339"/>
            <a:ext cx="12098694" cy="4477781"/>
          </a:xfrm>
        </p:spPr>
        <p:txBody>
          <a:bodyPr>
            <a:normAutofit fontScale="92500"/>
          </a:bodyPr>
          <a:lstStyle/>
          <a:p>
            <a:r>
              <a:rPr lang="en-US" b="0" i="0" dirty="0">
                <a:effectLst/>
                <a:latin typeface="Tahoma" panose="020B0604030504040204" pitchFamily="34" charset="0"/>
                <a:ea typeface="Tahoma" panose="020B0604030504040204" pitchFamily="34" charset="0"/>
                <a:cs typeface="Tahoma" panose="020B0604030504040204" pitchFamily="34" charset="0"/>
              </a:rPr>
              <a:t>Dual Enrollment is open to both public and non-public high school students. </a:t>
            </a:r>
          </a:p>
          <a:p>
            <a:r>
              <a:rPr lang="en-US" b="0" i="0" dirty="0">
                <a:effectLst/>
                <a:latin typeface="Tahoma" panose="020B0604030504040204" pitchFamily="34" charset="0"/>
                <a:ea typeface="Tahoma" panose="020B0604030504040204" pitchFamily="34" charset="0"/>
                <a:cs typeface="Tahoma" panose="020B0604030504040204" pitchFamily="34" charset="0"/>
              </a:rPr>
              <a:t>Funding determined by the state—public schools from foundation allowance, private schools by State directly.</a:t>
            </a:r>
          </a:p>
          <a:p>
            <a:r>
              <a:rPr lang="en-US" b="0" i="0" dirty="0">
                <a:effectLst/>
                <a:latin typeface="Tahoma" panose="020B0604030504040204" pitchFamily="34" charset="0"/>
                <a:ea typeface="Tahoma" panose="020B0604030504040204" pitchFamily="34" charset="0"/>
                <a:cs typeface="Tahoma" panose="020B0604030504040204" pitchFamily="34" charset="0"/>
              </a:rPr>
              <a:t>Macomb Community College can be authorized by a sponsorship agreement to charge for tuition, fees, and, depending on the school, possibly books.  Students are responsible for any costs above the sponsored amount, and they can be sponsored for 10 courses throughout grades 9-12.  </a:t>
            </a:r>
          </a:p>
          <a:p>
            <a:r>
              <a:rPr lang="en-US" dirty="0">
                <a:latin typeface="Tahoma" panose="020B0604030504040204" pitchFamily="34" charset="0"/>
                <a:ea typeface="Tahoma" panose="020B0604030504040204" pitchFamily="34" charset="0"/>
                <a:cs typeface="Tahoma" panose="020B0604030504040204" pitchFamily="34" charset="0"/>
              </a:rPr>
              <a:t>It is the student’s right to do dual enrollment under the Postsecondary Act of 1996.  The school or district cannot withhold DE classes unless they provide a college course on-site or Advanced Placement Equivalent, or the student doesn’t meet minimum test scores (English and Math ONLY). </a:t>
            </a:r>
          </a:p>
          <a:p>
            <a:r>
              <a:rPr lang="en-US" dirty="0">
                <a:latin typeface="Tahoma" panose="020B0604030504040204" pitchFamily="34" charset="0"/>
                <a:ea typeface="Tahoma" panose="020B0604030504040204" pitchFamily="34" charset="0"/>
                <a:cs typeface="Tahoma" panose="020B0604030504040204" pitchFamily="34" charset="0"/>
              </a:rPr>
              <a:t>Students/Parents MAY also self-pay for spring/summer courses or courses exceeding the 10-course limit.  </a:t>
            </a:r>
          </a:p>
          <a:p>
            <a:r>
              <a:rPr lang="en-US" b="0" i="0" dirty="0">
                <a:effectLst/>
                <a:latin typeface="Tahoma" panose="020B0604030504040204" pitchFamily="34" charset="0"/>
                <a:ea typeface="Tahoma" panose="020B0604030504040204" pitchFamily="34" charset="0"/>
                <a:cs typeface="Tahoma" panose="020B0604030504040204" pitchFamily="34" charset="0"/>
              </a:rPr>
              <a:t>Parents: Almost all courses are open to your student—choose carefully….and encourage them to file a FERPA</a:t>
            </a:r>
            <a:r>
              <a:rPr lang="en-US" dirty="0">
                <a:latin typeface="Tahoma" panose="020B0604030504040204" pitchFamily="34" charset="0"/>
                <a:ea typeface="Tahoma" panose="020B0604030504040204" pitchFamily="34" charset="0"/>
                <a:cs typeface="Tahoma" panose="020B0604030504040204" pitchFamily="34" charset="0"/>
              </a:rPr>
              <a:t> form!</a:t>
            </a:r>
            <a:endParaRPr lang="en-US" b="0" i="0" dirty="0">
              <a:effectLst/>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There are ramifications financially if you fail a class—you must reimburse your district or school.</a:t>
            </a:r>
          </a:p>
          <a:p>
            <a:r>
              <a:rPr lang="en-US" b="0" i="0" dirty="0">
                <a:effectLst/>
                <a:latin typeface="Tahoma" panose="020B0604030504040204" pitchFamily="34" charset="0"/>
                <a:ea typeface="Tahoma" panose="020B0604030504040204" pitchFamily="34" charset="0"/>
                <a:cs typeface="Tahoma" panose="020B0604030504040204" pitchFamily="34" charset="0"/>
              </a:rPr>
              <a:t>Keep in mind—you are starting a college transcript and those grades travel with you from now on!</a:t>
            </a:r>
            <a:r>
              <a:rPr lang="en-US" dirty="0">
                <a:latin typeface="Tahoma" panose="020B0604030504040204" pitchFamily="34" charset="0"/>
                <a:ea typeface="Tahoma" panose="020B0604030504040204" pitchFamily="34" charset="0"/>
                <a:cs typeface="Tahoma" panose="020B0604030504040204" pitchFamily="34" charset="0"/>
              </a:rPr>
              <a:t>**</a:t>
            </a:r>
            <a:endParaRPr lang="en-US" b="0" i="0" dirty="0">
              <a:effectLst/>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Don’t forget to send us any AP or IB passing scores—these count for credits and can speed your journey! </a:t>
            </a:r>
            <a:endParaRPr lang="en-US" b="0" i="0" dirty="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6491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45B10D-0932-B444-930F-016445B82CF9}"/>
              </a:ext>
            </a:extLst>
          </p:cNvPr>
          <p:cNvPicPr>
            <a:picLocks noChangeAspect="1"/>
          </p:cNvPicPr>
          <p:nvPr/>
        </p:nvPicPr>
        <p:blipFill>
          <a:blip r:embed="rId2"/>
          <a:stretch>
            <a:fillRect/>
          </a:stretch>
        </p:blipFill>
        <p:spPr>
          <a:xfrm>
            <a:off x="6350" y="0"/>
            <a:ext cx="12179300" cy="6858000"/>
          </a:xfrm>
          <a:prstGeom prst="rect">
            <a:avLst/>
          </a:prstGeom>
        </p:spPr>
      </p:pic>
    </p:spTree>
    <p:extLst>
      <p:ext uri="{BB962C8B-B14F-4D97-AF65-F5344CB8AC3E}">
        <p14:creationId xmlns:p14="http://schemas.microsoft.com/office/powerpoint/2010/main" val="37363190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84A670-815E-3E41-A68B-D6CE380FF3B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503195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3CD429-45C1-294B-B947-6ABD0E6F1C9E}"/>
              </a:ext>
            </a:extLst>
          </p:cNvPr>
          <p:cNvPicPr>
            <a:picLocks noChangeAspect="1"/>
          </p:cNvPicPr>
          <p:nvPr/>
        </p:nvPicPr>
        <p:blipFill>
          <a:blip r:embed="rId2"/>
          <a:stretch>
            <a:fillRect/>
          </a:stretch>
        </p:blipFill>
        <p:spPr>
          <a:xfrm>
            <a:off x="-35560" y="0"/>
            <a:ext cx="12263120" cy="6858000"/>
          </a:xfrm>
          <a:prstGeom prst="rect">
            <a:avLst/>
          </a:prstGeom>
        </p:spPr>
      </p:pic>
    </p:spTree>
    <p:extLst>
      <p:ext uri="{BB962C8B-B14F-4D97-AF65-F5344CB8AC3E}">
        <p14:creationId xmlns:p14="http://schemas.microsoft.com/office/powerpoint/2010/main" val="3319677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D5CB3-45AE-D882-F4C6-5C4A51658249}"/>
              </a:ext>
            </a:extLst>
          </p:cNvPr>
          <p:cNvSpPr>
            <a:spLocks noGrp="1"/>
          </p:cNvSpPr>
          <p:nvPr>
            <p:ph type="title"/>
          </p:nvPr>
        </p:nvSpPr>
        <p:spPr/>
        <p:txBody>
          <a:bodyPr/>
          <a:lstStyle/>
          <a:p>
            <a:r>
              <a:rPr lang="en-US" dirty="0"/>
              <a:t>Courses: Recap</a:t>
            </a:r>
          </a:p>
        </p:txBody>
      </p:sp>
      <p:sp>
        <p:nvSpPr>
          <p:cNvPr id="3" name="Content Placeholder 2">
            <a:extLst>
              <a:ext uri="{FF2B5EF4-FFF2-40B4-BE49-F238E27FC236}">
                <a16:creationId xmlns:a16="http://schemas.microsoft.com/office/drawing/2014/main" id="{772637F3-2487-5D10-28B6-9775F996991F}"/>
              </a:ext>
            </a:extLst>
          </p:cNvPr>
          <p:cNvSpPr>
            <a:spLocks noGrp="1"/>
          </p:cNvSpPr>
          <p:nvPr>
            <p:ph idx="1"/>
          </p:nvPr>
        </p:nvSpPr>
        <p:spPr>
          <a:xfrm>
            <a:off x="363894" y="2603499"/>
            <a:ext cx="10935477" cy="4021235"/>
          </a:xfrm>
        </p:spPr>
        <p:txBody>
          <a:bodyPr>
            <a:normAutofit/>
          </a:bodyPr>
          <a:lstStyle/>
          <a:p>
            <a:r>
              <a:rPr lang="en-US" b="0" i="0" dirty="0">
                <a:effectLst/>
                <a:latin typeface="Tahoma" panose="020B0604030504040204" pitchFamily="34" charset="0"/>
                <a:ea typeface="Tahoma" panose="020B0604030504040204" pitchFamily="34" charset="0"/>
                <a:cs typeface="Tahoma" panose="020B0604030504040204" pitchFamily="34" charset="0"/>
              </a:rPr>
              <a:t>Courses NOT allowed: Religion, Physical Education, hobby/craft courses.  </a:t>
            </a:r>
          </a:p>
          <a:p>
            <a:r>
              <a:rPr lang="en-US" dirty="0">
                <a:latin typeface="Tahoma" panose="020B0604030504040204" pitchFamily="34" charset="0"/>
                <a:ea typeface="Tahoma" panose="020B0604030504040204" pitchFamily="34" charset="0"/>
                <a:cs typeface="Tahoma" panose="020B0604030504040204" pitchFamily="34" charset="0"/>
              </a:rPr>
              <a:t>Everything else is open to high school students.</a:t>
            </a:r>
            <a:endParaRPr lang="en-US" b="0" i="0" dirty="0">
              <a:effectLst/>
              <a:latin typeface="Tahoma" panose="020B0604030504040204" pitchFamily="34" charset="0"/>
              <a:ea typeface="Tahoma" panose="020B0604030504040204" pitchFamily="34" charset="0"/>
              <a:cs typeface="Tahoma" panose="020B0604030504040204" pitchFamily="34" charset="0"/>
            </a:endParaRPr>
          </a:p>
          <a:p>
            <a:r>
              <a:rPr lang="en-US" b="0" i="0" dirty="0">
                <a:effectLst/>
                <a:latin typeface="Tahoma" panose="020B0604030504040204" pitchFamily="34" charset="0"/>
                <a:ea typeface="Tahoma" panose="020B0604030504040204" pitchFamily="34" charset="0"/>
                <a:cs typeface="Tahoma" panose="020B0604030504040204" pitchFamily="34" charset="0"/>
              </a:rPr>
              <a:t>Strongly recommend MTA courses.  </a:t>
            </a:r>
          </a:p>
          <a:p>
            <a:r>
              <a:rPr lang="en-US" b="1" dirty="0">
                <a:latin typeface="Tahoma" panose="020B0604030504040204" pitchFamily="34" charset="0"/>
                <a:ea typeface="Tahoma" panose="020B0604030504040204" pitchFamily="34" charset="0"/>
                <a:cs typeface="Tahoma" panose="020B0604030504040204" pitchFamily="34" charset="0"/>
              </a:rPr>
              <a:t>Michigan Transfer Agreement</a:t>
            </a:r>
            <a:r>
              <a:rPr lang="en-US" dirty="0">
                <a:latin typeface="Tahoma" panose="020B0604030504040204" pitchFamily="34" charset="0"/>
                <a:ea typeface="Tahoma" panose="020B0604030504040204" pitchFamily="34" charset="0"/>
                <a:cs typeface="Tahoma" panose="020B0604030504040204" pitchFamily="34" charset="0"/>
              </a:rPr>
              <a:t>: “block” of 30 credits that transfers to any Michigan public university (if you’re admitted there, C or better in each class, and complete ALL parts).</a:t>
            </a:r>
          </a:p>
          <a:p>
            <a:r>
              <a:rPr lang="en-US" b="0" i="0" dirty="0">
                <a:effectLst/>
                <a:latin typeface="Tahoma" panose="020B0604030504040204" pitchFamily="34" charset="0"/>
                <a:ea typeface="Tahoma" panose="020B0604030504040204" pitchFamily="34" charset="0"/>
                <a:cs typeface="Tahoma" panose="020B0604030504040204" pitchFamily="34" charset="0"/>
              </a:rPr>
              <a:t>If you know your 4-year of choice, check THEIR transfer website—you might be pleasantly surprised</a:t>
            </a:r>
          </a:p>
          <a:p>
            <a:r>
              <a:rPr lang="en-US" dirty="0">
                <a:latin typeface="Tahoma" panose="020B0604030504040204" pitchFamily="34" charset="0"/>
                <a:ea typeface="Tahoma" panose="020B0604030504040204" pitchFamily="34" charset="0"/>
                <a:cs typeface="Tahoma" panose="020B0604030504040204" pitchFamily="34" charset="0"/>
              </a:rPr>
              <a:t>Avoid “random acts of DE” by picking a pathway, completing prerequisites for your 4-year college, extending your studies beyond AP*, or continuing at Macomb for your Associate’s Degree!</a:t>
            </a:r>
          </a:p>
          <a:p>
            <a:r>
              <a:rPr lang="en-US" b="0" i="0" dirty="0">
                <a:effectLst/>
                <a:latin typeface="Tahoma" panose="020B0604030504040204" pitchFamily="34" charset="0"/>
                <a:ea typeface="Tahoma" panose="020B0604030504040204" pitchFamily="34" charset="0"/>
                <a:cs typeface="Tahoma" panose="020B0604030504040204" pitchFamily="34" charset="0"/>
              </a:rPr>
              <a:t>Whatever course you choose, we will be monitoring students through Macomb Success Link and communicating with HS counselors, as FERPA makes this exception. (sorry parents, no PowerSchool!)</a:t>
            </a:r>
          </a:p>
          <a:p>
            <a:endParaRPr lang="en-US" b="0" i="0" dirty="0">
              <a:effectLst/>
              <a:latin typeface="Tahoma" panose="020B0604030504040204" pitchFamily="34" charset="0"/>
              <a:ea typeface="Tahoma" panose="020B0604030504040204" pitchFamily="34" charset="0"/>
              <a:cs typeface="Tahoma" panose="020B0604030504040204" pitchFamily="34" charset="0"/>
            </a:endParaRPr>
          </a:p>
          <a:p>
            <a:endParaRPr lang="en-US" b="0" i="0" dirty="0">
              <a:effectLst/>
              <a:latin typeface="Tahoma" panose="020B0604030504040204" pitchFamily="34" charset="0"/>
              <a:ea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29629747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CEB145-328B-1F4E-9B30-7ADBDFFA315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495933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B34479-1CDB-5642-877B-24184917E53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51529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14127-FBA1-4D8F-990F-98A2D9A7F1D6}"/>
              </a:ext>
            </a:extLst>
          </p:cNvPr>
          <p:cNvSpPr>
            <a:spLocks noGrp="1"/>
          </p:cNvSpPr>
          <p:nvPr>
            <p:ph type="title"/>
          </p:nvPr>
        </p:nvSpPr>
        <p:spPr>
          <a:xfrm>
            <a:off x="5297762" y="329184"/>
            <a:ext cx="6251110" cy="1783080"/>
          </a:xfrm>
        </p:spPr>
        <p:txBody>
          <a:bodyPr anchor="b">
            <a:normAutofit/>
          </a:bodyPr>
          <a:lstStyle/>
          <a:p>
            <a:pPr>
              <a:lnSpc>
                <a:spcPct val="90000"/>
              </a:lnSpc>
            </a:pPr>
            <a:r>
              <a:rPr lang="en-US" sz="4000" dirty="0"/>
              <a:t>Things to Consider When Deciding on Dual Enrollment</a:t>
            </a:r>
          </a:p>
        </p:txBody>
      </p:sp>
      <p:sp>
        <p:nvSpPr>
          <p:cNvPr id="3" name="Content Placeholder 2">
            <a:extLst>
              <a:ext uri="{FF2B5EF4-FFF2-40B4-BE49-F238E27FC236}">
                <a16:creationId xmlns:a16="http://schemas.microsoft.com/office/drawing/2014/main" id="{421FA6DD-3D15-4B21-8ACF-1EDB614B0E86}"/>
              </a:ext>
            </a:extLst>
          </p:cNvPr>
          <p:cNvSpPr>
            <a:spLocks noGrp="1"/>
          </p:cNvSpPr>
          <p:nvPr>
            <p:ph idx="1"/>
          </p:nvPr>
        </p:nvSpPr>
        <p:spPr>
          <a:xfrm>
            <a:off x="5297762" y="2706624"/>
            <a:ext cx="6251110" cy="3483864"/>
          </a:xfrm>
        </p:spPr>
        <p:txBody>
          <a:bodyPr>
            <a:normAutofit/>
          </a:bodyPr>
          <a:lstStyle/>
          <a:p>
            <a:pPr marL="0" indent="0">
              <a:lnSpc>
                <a:spcPct val="100000"/>
              </a:lnSpc>
              <a:buNone/>
            </a:pPr>
            <a:r>
              <a:rPr lang="en-US" sz="1500" dirty="0"/>
              <a:t> </a:t>
            </a:r>
            <a:r>
              <a:rPr lang="en-US" sz="3200" dirty="0">
                <a:latin typeface="Arial" panose="020B0604020202020204" pitchFamily="34" charset="0"/>
                <a:cs typeface="Arial" panose="020B0604020202020204" pitchFamily="34" charset="0"/>
              </a:rPr>
              <a:t>Students should have a history of academic success and their measurable skills should be appropriate for college level rigor and expectations.</a:t>
            </a:r>
          </a:p>
          <a:p>
            <a:pPr marL="0" indent="0">
              <a:lnSpc>
                <a:spcPct val="100000"/>
              </a:lnSpc>
              <a:buNone/>
            </a:pPr>
            <a:endParaRPr lang="en-US" sz="1500" dirty="0"/>
          </a:p>
        </p:txBody>
      </p:sp>
      <p:pic>
        <p:nvPicPr>
          <p:cNvPr id="5" name="Picture 4" descr="Glasses on top of a book">
            <a:extLst>
              <a:ext uri="{FF2B5EF4-FFF2-40B4-BE49-F238E27FC236}">
                <a16:creationId xmlns:a16="http://schemas.microsoft.com/office/drawing/2014/main" id="{1D418C51-9A14-49C6-AFA5-619E5B74FD8C}"/>
              </a:ext>
            </a:extLst>
          </p:cNvPr>
          <p:cNvPicPr>
            <a:picLocks noChangeAspect="1"/>
          </p:cNvPicPr>
          <p:nvPr/>
        </p:nvPicPr>
        <p:blipFill rotWithShape="1">
          <a:blip r:embed="rId2"/>
          <a:srcRect l="14838" r="40170"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292667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F52AA4-450A-6641-91A8-3C04CFA7290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398380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DE1F0-5622-4A7C-A701-F26038F08173}"/>
              </a:ext>
            </a:extLst>
          </p:cNvPr>
          <p:cNvSpPr>
            <a:spLocks noGrp="1"/>
          </p:cNvSpPr>
          <p:nvPr>
            <p:ph type="title"/>
          </p:nvPr>
        </p:nvSpPr>
        <p:spPr/>
        <p:txBody>
          <a:bodyPr/>
          <a:lstStyle/>
          <a:p>
            <a:r>
              <a:rPr lang="en-US" dirty="0"/>
              <a:t>Process for Applying and Enrolling at Macomb Community College</a:t>
            </a:r>
          </a:p>
        </p:txBody>
      </p:sp>
      <p:sp>
        <p:nvSpPr>
          <p:cNvPr id="3" name="Content Placeholder 2">
            <a:extLst>
              <a:ext uri="{FF2B5EF4-FFF2-40B4-BE49-F238E27FC236}">
                <a16:creationId xmlns:a16="http://schemas.microsoft.com/office/drawing/2014/main" id="{332BEDE9-34E8-4533-8C76-516491B98764}"/>
              </a:ext>
            </a:extLst>
          </p:cNvPr>
          <p:cNvSpPr>
            <a:spLocks noGrp="1"/>
          </p:cNvSpPr>
          <p:nvPr>
            <p:ph sz="half" idx="1"/>
          </p:nvPr>
        </p:nvSpPr>
        <p:spPr>
          <a:xfrm>
            <a:off x="0" y="2422186"/>
            <a:ext cx="12191999" cy="4435814"/>
          </a:xfrm>
        </p:spPr>
        <p:txBody>
          <a:bodyPr>
            <a:normAutofit lnSpcReduction="10000"/>
          </a:bodyPr>
          <a:lstStyle/>
          <a:p>
            <a:r>
              <a:rPr lang="en-US" b="1" dirty="0">
                <a:latin typeface="Tahoma" panose="020B0604030504040204" pitchFamily="34" charset="0"/>
                <a:ea typeface="Tahoma" panose="020B0604030504040204" pitchFamily="34" charset="0"/>
                <a:cs typeface="Tahoma" panose="020B0604030504040204" pitchFamily="34" charset="0"/>
              </a:rPr>
              <a:t>Create admission account.  </a:t>
            </a:r>
            <a:r>
              <a:rPr lang="en-US" dirty="0">
                <a:latin typeface="Tahoma" panose="020B0604030504040204" pitchFamily="34" charset="0"/>
                <a:ea typeface="Tahoma" panose="020B0604030504040204" pitchFamily="34" charset="0"/>
                <a:cs typeface="Tahoma" panose="020B0604030504040204" pitchFamily="34" charset="0"/>
              </a:rPr>
              <a:t>Apply to Macomb Community College as a</a:t>
            </a:r>
            <a:r>
              <a:rPr lang="en-US" b="1" dirty="0">
                <a:latin typeface="Tahoma" panose="020B0604030504040204" pitchFamily="34" charset="0"/>
                <a:ea typeface="Tahoma" panose="020B0604030504040204" pitchFamily="34" charset="0"/>
                <a:cs typeface="Tahoma" panose="020B0604030504040204" pitchFamily="34" charset="0"/>
              </a:rPr>
              <a:t> DUAL ENROLLMENT </a:t>
            </a:r>
            <a:r>
              <a:rPr lang="en-US" dirty="0">
                <a:latin typeface="Tahoma" panose="020B0604030504040204" pitchFamily="34" charset="0"/>
                <a:ea typeface="Tahoma" panose="020B0604030504040204" pitchFamily="34" charset="0"/>
                <a:cs typeface="Tahoma" panose="020B0604030504040204" pitchFamily="34" charset="0"/>
              </a:rPr>
              <a:t>student. Use a PERSONAL email account if possible.</a:t>
            </a:r>
          </a:p>
          <a:p>
            <a:r>
              <a:rPr lang="en-US" dirty="0">
                <a:latin typeface="Tahoma" panose="020B0604030504040204" pitchFamily="34" charset="0"/>
                <a:ea typeface="Tahoma" panose="020B0604030504040204" pitchFamily="34" charset="0"/>
                <a:cs typeface="Tahoma" panose="020B0604030504040204" pitchFamily="34" charset="0"/>
              </a:rPr>
              <a:t>If sponsored, your HS counselor or school official completes a Dual Enrollment Sponsorship Form that specifies which classes will be taken and how much the district will pay.  You won’t see this, but you’ll get a Principal’s letter.</a:t>
            </a:r>
          </a:p>
          <a:p>
            <a:r>
              <a:rPr lang="en-US" dirty="0">
                <a:latin typeface="Tahoma" panose="020B0604030504040204" pitchFamily="34" charset="0"/>
                <a:ea typeface="Tahoma" panose="020B0604030504040204" pitchFamily="34" charset="0"/>
                <a:cs typeface="Tahoma" panose="020B0604030504040204" pitchFamily="34" charset="0"/>
              </a:rPr>
              <a:t>Once you’ve applied, you’ll get a confirmation email.  </a:t>
            </a:r>
          </a:p>
          <a:p>
            <a:r>
              <a:rPr lang="en-US" dirty="0">
                <a:latin typeface="Tahoma" panose="020B0604030504040204" pitchFamily="34" charset="0"/>
                <a:ea typeface="Tahoma" panose="020B0604030504040204" pitchFamily="34" charset="0"/>
                <a:cs typeface="Tahoma" panose="020B0604030504040204" pitchFamily="34" charset="0"/>
              </a:rPr>
              <a:t>1-2 days later, when your application is processed you’ll get another email with steps:</a:t>
            </a:r>
          </a:p>
          <a:p>
            <a:r>
              <a:rPr lang="en-US" b="1" dirty="0">
                <a:latin typeface="Tahoma" panose="020B0604030504040204" pitchFamily="34" charset="0"/>
                <a:ea typeface="Tahoma" panose="020B0604030504040204" pitchFamily="34" charset="0"/>
                <a:cs typeface="Tahoma" panose="020B0604030504040204" pitchFamily="34" charset="0"/>
              </a:rPr>
              <a:t>Complete New Student Orientation, 2 guided self-placement and Starting at Macomb (phone call)</a:t>
            </a:r>
          </a:p>
          <a:p>
            <a:r>
              <a:rPr lang="en-US" dirty="0">
                <a:latin typeface="Tahoma" panose="020B0604030504040204" pitchFamily="34" charset="0"/>
                <a:ea typeface="Tahoma" panose="020B0604030504040204" pitchFamily="34" charset="0"/>
                <a:cs typeface="Tahoma" panose="020B0604030504040204" pitchFamily="34" charset="0"/>
              </a:rPr>
              <a:t>Once you finish these “admissions steps,” it takes about 4 hours to get your </a:t>
            </a:r>
            <a:r>
              <a:rPr lang="en-US" dirty="0" err="1">
                <a:latin typeface="Tahoma" panose="020B0604030504040204" pitchFamily="34" charset="0"/>
                <a:ea typeface="Tahoma" panose="020B0604030504040204" pitchFamily="34" charset="0"/>
                <a:cs typeface="Tahoma" panose="020B0604030504040204" pitchFamily="34" charset="0"/>
              </a:rPr>
              <a:t>MyMacomb</a:t>
            </a:r>
            <a:r>
              <a:rPr lang="en-US" dirty="0">
                <a:latin typeface="Tahoma" panose="020B0604030504040204" pitchFamily="34" charset="0"/>
                <a:ea typeface="Tahoma" panose="020B0604030504040204" pitchFamily="34" charset="0"/>
                <a:cs typeface="Tahoma" panose="020B0604030504040204" pitchFamily="34" charset="0"/>
              </a:rPr>
              <a:t> password.  </a:t>
            </a:r>
          </a:p>
          <a:p>
            <a:r>
              <a:rPr lang="en-US" dirty="0">
                <a:latin typeface="Tahoma" panose="020B0604030504040204" pitchFamily="34" charset="0"/>
                <a:ea typeface="Tahoma" panose="020B0604030504040204" pitchFamily="34" charset="0"/>
                <a:cs typeface="Tahoma" panose="020B0604030504040204" pitchFamily="34" charset="0"/>
              </a:rPr>
              <a:t>Set up MFA and CHANGE YOUR PASSWORD!</a:t>
            </a:r>
          </a:p>
          <a:p>
            <a:r>
              <a:rPr lang="en-US" b="1" dirty="0">
                <a:latin typeface="Tahoma" panose="020B0604030504040204" pitchFamily="34" charset="0"/>
                <a:ea typeface="Tahoma" panose="020B0604030504040204" pitchFamily="34" charset="0"/>
                <a:cs typeface="Tahoma" panose="020B0604030504040204" pitchFamily="34" charset="0"/>
              </a:rPr>
              <a:t>Students </a:t>
            </a:r>
            <a:r>
              <a:rPr lang="en-US" dirty="0">
                <a:latin typeface="Tahoma" panose="020B0604030504040204" pitchFamily="34" charset="0"/>
                <a:ea typeface="Tahoma" panose="020B0604030504040204" pitchFamily="34" charset="0"/>
                <a:cs typeface="Tahoma" panose="020B0604030504040204" pitchFamily="34" charset="0"/>
              </a:rPr>
              <a:t>are responsible for registering for classes—not the school or district. (and de-registering)*</a:t>
            </a:r>
          </a:p>
          <a:p>
            <a:r>
              <a:rPr lang="en-US" dirty="0">
                <a:latin typeface="Tahoma" panose="020B0604030504040204" pitchFamily="34" charset="0"/>
                <a:ea typeface="Tahoma" panose="020B0604030504040204" pitchFamily="34" charset="0"/>
                <a:cs typeface="Tahoma" panose="020B0604030504040204" pitchFamily="34" charset="0"/>
              </a:rPr>
              <a:t>After you’re signed up—you MUST use/check your new Macomb CC e-mail account regularly.</a:t>
            </a:r>
          </a:p>
          <a:p>
            <a:r>
              <a:rPr lang="en-US" dirty="0">
                <a:latin typeface="Tahoma" panose="020B0604030504040204" pitchFamily="34" charset="0"/>
                <a:ea typeface="Tahoma" panose="020B0604030504040204" pitchFamily="34" charset="0"/>
                <a:cs typeface="Tahoma" panose="020B0604030504040204" pitchFamily="34" charset="0"/>
              </a:rPr>
              <a:t>Bookstore procedures—”I am a dual enrolled student from …” </a:t>
            </a:r>
          </a:p>
        </p:txBody>
      </p:sp>
    </p:spTree>
    <p:extLst>
      <p:ext uri="{BB962C8B-B14F-4D97-AF65-F5344CB8AC3E}">
        <p14:creationId xmlns:p14="http://schemas.microsoft.com/office/powerpoint/2010/main" val="3280786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EB68B8-F6DE-114A-94A7-D8E215021E59}"/>
              </a:ext>
            </a:extLst>
          </p:cNvPr>
          <p:cNvPicPr>
            <a:picLocks noChangeAspect="1"/>
          </p:cNvPicPr>
          <p:nvPr/>
        </p:nvPicPr>
        <p:blipFill>
          <a:blip r:embed="rId2"/>
          <a:stretch>
            <a:fillRect/>
          </a:stretch>
        </p:blipFill>
        <p:spPr>
          <a:xfrm>
            <a:off x="6350" y="0"/>
            <a:ext cx="12179300" cy="6858000"/>
          </a:xfrm>
          <a:prstGeom prst="rect">
            <a:avLst/>
          </a:prstGeom>
        </p:spPr>
      </p:pic>
    </p:spTree>
    <p:extLst>
      <p:ext uri="{BB962C8B-B14F-4D97-AF65-F5344CB8AC3E}">
        <p14:creationId xmlns:p14="http://schemas.microsoft.com/office/powerpoint/2010/main" val="7264893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A9C742-7A11-064A-B927-35E84352CE1C}"/>
              </a:ext>
            </a:extLst>
          </p:cNvPr>
          <p:cNvPicPr>
            <a:picLocks noChangeAspect="1"/>
          </p:cNvPicPr>
          <p:nvPr/>
        </p:nvPicPr>
        <p:blipFill>
          <a:blip r:embed="rId2"/>
          <a:stretch>
            <a:fillRect/>
          </a:stretch>
        </p:blipFill>
        <p:spPr>
          <a:xfrm>
            <a:off x="0" y="0"/>
            <a:ext cx="12263120" cy="6858000"/>
          </a:xfrm>
          <a:prstGeom prst="rect">
            <a:avLst/>
          </a:prstGeom>
        </p:spPr>
      </p:pic>
    </p:spTree>
    <p:extLst>
      <p:ext uri="{BB962C8B-B14F-4D97-AF65-F5344CB8AC3E}">
        <p14:creationId xmlns:p14="http://schemas.microsoft.com/office/powerpoint/2010/main" val="27469170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B6120-DCED-4E33-B33C-21853257683C}"/>
              </a:ext>
            </a:extLst>
          </p:cNvPr>
          <p:cNvSpPr>
            <a:spLocks noGrp="1"/>
          </p:cNvSpPr>
          <p:nvPr>
            <p:ph type="title"/>
          </p:nvPr>
        </p:nvSpPr>
        <p:spPr>
          <a:xfrm>
            <a:off x="254001" y="101600"/>
            <a:ext cx="11440712" cy="601133"/>
          </a:xfrm>
        </p:spPr>
        <p:txBody>
          <a:bodyPr anchor="ctr">
            <a:normAutofit fontScale="90000"/>
          </a:bodyPr>
          <a:lstStyle/>
          <a:p>
            <a:r>
              <a:rPr lang="en-US" dirty="0">
                <a:solidFill>
                  <a:srgbClr val="FFFFFF"/>
                </a:solidFill>
              </a:rPr>
              <a:t>Navigating Macomb’s Website</a:t>
            </a:r>
          </a:p>
        </p:txBody>
      </p:sp>
      <p:sp>
        <p:nvSpPr>
          <p:cNvPr id="3" name="Content Placeholder 2">
            <a:extLst>
              <a:ext uri="{FF2B5EF4-FFF2-40B4-BE49-F238E27FC236}">
                <a16:creationId xmlns:a16="http://schemas.microsoft.com/office/drawing/2014/main" id="{385C3CAD-7650-42FC-9914-3F8EA8B3A447}"/>
              </a:ext>
            </a:extLst>
          </p:cNvPr>
          <p:cNvSpPr>
            <a:spLocks noGrp="1"/>
          </p:cNvSpPr>
          <p:nvPr>
            <p:ph idx="1"/>
          </p:nvPr>
        </p:nvSpPr>
        <p:spPr>
          <a:xfrm>
            <a:off x="558800" y="995828"/>
            <a:ext cx="11252199" cy="5519271"/>
          </a:xfrm>
        </p:spPr>
        <p:txBody>
          <a:bodyPr anchor="t">
            <a:normAutofit/>
          </a:bodyPr>
          <a:lstStyle/>
          <a:p>
            <a:pPr marL="514350" indent="-514350">
              <a:lnSpc>
                <a:spcPct val="90000"/>
              </a:lnSpc>
              <a:buClr>
                <a:schemeClr val="tx1"/>
              </a:buClr>
              <a:buFont typeface="+mj-lt"/>
              <a:buAutoNum type="arabicPeriod"/>
            </a:pPr>
            <a:r>
              <a:rPr lang="en-US" sz="2800" dirty="0">
                <a:solidFill>
                  <a:srgbClr val="FFFFFF"/>
                </a:solidFill>
              </a:rPr>
              <a:t>Once you have completed the Macomb Admissions steps, go to Dakota’s website and read through the dual enrollment documents under the counseling </a:t>
            </a:r>
            <a:r>
              <a:rPr lang="en-US" sz="2800" dirty="0" err="1">
                <a:solidFill>
                  <a:srgbClr val="FFFFFF"/>
                </a:solidFill>
              </a:rPr>
              <a:t>tab</a:t>
            </a:r>
            <a:r>
              <a:rPr lang="en-US" sz="2800" dirty="0" err="1">
                <a:solidFill>
                  <a:srgbClr val="FFFFFF"/>
                </a:solidFill>
                <a:sym typeface="Wingdings" panose="05000000000000000000" pitchFamily="2" charset="2"/>
              </a:rPr>
              <a:t>dual</a:t>
            </a:r>
            <a:r>
              <a:rPr lang="en-US" sz="2800" dirty="0">
                <a:solidFill>
                  <a:srgbClr val="FFFFFF"/>
                </a:solidFill>
                <a:sym typeface="Wingdings" panose="05000000000000000000" pitchFamily="2" charset="2"/>
              </a:rPr>
              <a:t> enrollment. </a:t>
            </a:r>
          </a:p>
          <a:p>
            <a:pPr marL="514350" indent="-514350">
              <a:lnSpc>
                <a:spcPct val="90000"/>
              </a:lnSpc>
              <a:buClr>
                <a:schemeClr val="tx1"/>
              </a:buClr>
              <a:buFont typeface="+mj-lt"/>
              <a:buAutoNum type="arabicPeriod"/>
            </a:pPr>
            <a:r>
              <a:rPr lang="en-US" sz="2800" dirty="0">
                <a:solidFill>
                  <a:srgbClr val="FFFFFF"/>
                </a:solidFill>
              </a:rPr>
              <a:t> Go to Macomb’s website (Macomb.edu) and select “Future </a:t>
            </a:r>
            <a:r>
              <a:rPr lang="en-US" sz="2800" dirty="0" err="1">
                <a:solidFill>
                  <a:srgbClr val="FFFFFF"/>
                </a:solidFill>
              </a:rPr>
              <a:t>Students”</a:t>
            </a:r>
            <a:r>
              <a:rPr lang="en-US" sz="2800" dirty="0" err="1">
                <a:solidFill>
                  <a:srgbClr val="FFFFFF"/>
                </a:solidFill>
                <a:sym typeface="Wingdings" panose="05000000000000000000" pitchFamily="2" charset="2"/>
              </a:rPr>
              <a:t>then</a:t>
            </a:r>
            <a:r>
              <a:rPr lang="en-US" sz="2800" dirty="0">
                <a:solidFill>
                  <a:srgbClr val="FFFFFF"/>
                </a:solidFill>
                <a:sym typeface="Wingdings" panose="05000000000000000000" pitchFamily="2" charset="2"/>
              </a:rPr>
              <a:t> List of Programs.</a:t>
            </a:r>
          </a:p>
          <a:p>
            <a:pPr marL="514350" indent="-514350">
              <a:lnSpc>
                <a:spcPct val="90000"/>
              </a:lnSpc>
              <a:buClr>
                <a:schemeClr val="tx1"/>
              </a:buClr>
              <a:buFont typeface="+mj-lt"/>
              <a:buAutoNum type="arabicPeriod"/>
            </a:pPr>
            <a:r>
              <a:rPr lang="en-US" sz="2800" dirty="0">
                <a:solidFill>
                  <a:srgbClr val="FFFFFF"/>
                </a:solidFill>
                <a:sym typeface="Wingdings" panose="05000000000000000000" pitchFamily="2" charset="2"/>
              </a:rPr>
              <a:t>Select your subject of interest and scroll down to choose from the classes listed.</a:t>
            </a:r>
          </a:p>
          <a:p>
            <a:pPr marL="514350" indent="-514350">
              <a:lnSpc>
                <a:spcPct val="90000"/>
              </a:lnSpc>
              <a:buClr>
                <a:schemeClr val="tx1"/>
              </a:buClr>
              <a:buFont typeface="+mj-lt"/>
              <a:buAutoNum type="arabicPeriod"/>
            </a:pPr>
            <a:r>
              <a:rPr lang="en-US" sz="2800" dirty="0">
                <a:solidFill>
                  <a:srgbClr val="FFFFFF"/>
                </a:solidFill>
                <a:sym typeface="Wingdings" panose="05000000000000000000" pitchFamily="2" charset="2"/>
              </a:rPr>
              <a:t>Write down the names of courses that interest you on a sheet of paper. </a:t>
            </a:r>
          </a:p>
          <a:p>
            <a:pPr marL="514350" indent="-514350">
              <a:lnSpc>
                <a:spcPct val="90000"/>
              </a:lnSpc>
              <a:buClr>
                <a:schemeClr val="tx1"/>
              </a:buClr>
              <a:buFont typeface="+mj-lt"/>
              <a:buAutoNum type="arabicPeriod"/>
            </a:pPr>
            <a:r>
              <a:rPr lang="en-US" sz="2800" dirty="0">
                <a:solidFill>
                  <a:srgbClr val="FFFFFF"/>
                </a:solidFill>
                <a:sym typeface="Wingdings" panose="05000000000000000000" pitchFamily="2" charset="2"/>
              </a:rPr>
              <a:t>Select the link “Class Offerings &amp; Catalogs” link to your left.</a:t>
            </a:r>
          </a:p>
          <a:p>
            <a:pPr marL="514350" indent="-514350">
              <a:lnSpc>
                <a:spcPct val="90000"/>
              </a:lnSpc>
              <a:buClr>
                <a:schemeClr val="tx1"/>
              </a:buClr>
              <a:buFont typeface="+mj-lt"/>
              <a:buAutoNum type="arabicPeriod"/>
            </a:pPr>
            <a:r>
              <a:rPr lang="en-US" sz="2800" dirty="0">
                <a:solidFill>
                  <a:srgbClr val="FFFFFF"/>
                </a:solidFill>
                <a:sym typeface="Wingdings" panose="05000000000000000000" pitchFamily="2" charset="2"/>
              </a:rPr>
              <a:t>Select “Search for Sections Now”</a:t>
            </a:r>
          </a:p>
          <a:p>
            <a:pPr marL="514350" indent="-514350">
              <a:lnSpc>
                <a:spcPct val="90000"/>
              </a:lnSpc>
              <a:buFont typeface="+mj-lt"/>
              <a:buAutoNum type="arabicPeriod"/>
            </a:pPr>
            <a:endParaRPr lang="en-US" sz="1300" dirty="0">
              <a:solidFill>
                <a:srgbClr val="FFFFFF"/>
              </a:solidFill>
              <a:sym typeface="Wingdings" panose="05000000000000000000" pitchFamily="2" charset="2"/>
            </a:endParaRPr>
          </a:p>
        </p:txBody>
      </p:sp>
    </p:spTree>
    <p:extLst>
      <p:ext uri="{BB962C8B-B14F-4D97-AF65-F5344CB8AC3E}">
        <p14:creationId xmlns:p14="http://schemas.microsoft.com/office/powerpoint/2010/main" val="12610960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0008C-E81A-4DF6-B9B6-79B053EE0C11}"/>
              </a:ext>
            </a:extLst>
          </p:cNvPr>
          <p:cNvSpPr>
            <a:spLocks noGrp="1"/>
          </p:cNvSpPr>
          <p:nvPr>
            <p:ph type="title"/>
          </p:nvPr>
        </p:nvSpPr>
        <p:spPr>
          <a:xfrm>
            <a:off x="2311147" y="365760"/>
            <a:ext cx="7569706" cy="777240"/>
          </a:xfrm>
        </p:spPr>
        <p:txBody>
          <a:bodyPr anchor="ctr">
            <a:normAutofit/>
          </a:bodyPr>
          <a:lstStyle/>
          <a:p>
            <a:pPr algn="ctr"/>
            <a:r>
              <a:rPr lang="en-US" dirty="0"/>
              <a:t>Navigating Macomb cont.</a:t>
            </a:r>
          </a:p>
        </p:txBody>
      </p:sp>
      <p:sp>
        <p:nvSpPr>
          <p:cNvPr id="3" name="Content Placeholder 2">
            <a:extLst>
              <a:ext uri="{FF2B5EF4-FFF2-40B4-BE49-F238E27FC236}">
                <a16:creationId xmlns:a16="http://schemas.microsoft.com/office/drawing/2014/main" id="{75626818-EFDB-438E-9F55-15C2BBDC3179}"/>
              </a:ext>
            </a:extLst>
          </p:cNvPr>
          <p:cNvSpPr>
            <a:spLocks noGrp="1"/>
          </p:cNvSpPr>
          <p:nvPr>
            <p:ph idx="1"/>
          </p:nvPr>
        </p:nvSpPr>
        <p:spPr>
          <a:xfrm>
            <a:off x="342900" y="1270000"/>
            <a:ext cx="11671299" cy="5461000"/>
          </a:xfrm>
        </p:spPr>
        <p:txBody>
          <a:bodyPr anchor="t">
            <a:noAutofit/>
          </a:bodyPr>
          <a:lstStyle/>
          <a:p>
            <a:pPr marL="0" indent="0">
              <a:buNone/>
            </a:pPr>
            <a:r>
              <a:rPr lang="en-US" sz="2800" dirty="0">
                <a:solidFill>
                  <a:schemeClr val="tx1"/>
                </a:solidFill>
              </a:rPr>
              <a:t>7. Click in the “Search for courses” box at the top right of the page. Type in the name of the course you want.</a:t>
            </a:r>
          </a:p>
          <a:p>
            <a:pPr marL="0" indent="0">
              <a:buNone/>
            </a:pPr>
            <a:r>
              <a:rPr lang="en-US" sz="2800" dirty="0">
                <a:solidFill>
                  <a:schemeClr val="tx1"/>
                </a:solidFill>
              </a:rPr>
              <a:t>8. Select “View Available Sections” to see the dates and times that each course is offered. Write down the course numbers of the classes you selected.</a:t>
            </a:r>
          </a:p>
          <a:p>
            <a:pPr marL="0" indent="0">
              <a:buNone/>
            </a:pPr>
            <a:r>
              <a:rPr lang="en-US" sz="2800" dirty="0">
                <a:solidFill>
                  <a:schemeClr val="tx1"/>
                </a:solidFill>
              </a:rPr>
              <a:t>9. Once you have identified 2-4 classes (this includes your alternates) you would like to take, go back to the dual enrollment page on Dakota’s website and select the fillable “Dual Enrollment Request Form” to enter your classes. </a:t>
            </a:r>
          </a:p>
          <a:p>
            <a:pPr marL="0" indent="0">
              <a:buNone/>
            </a:pPr>
            <a:r>
              <a:rPr lang="en-US" sz="2800" dirty="0">
                <a:solidFill>
                  <a:schemeClr val="tx1"/>
                </a:solidFill>
              </a:rPr>
              <a:t>10. Complete the entire form before printing. Request a meeting with your counselor to go over your selected classes and to turn in your Dual Enrollment Request Form by March 20, 2024.</a:t>
            </a:r>
          </a:p>
        </p:txBody>
      </p:sp>
    </p:spTree>
    <p:extLst>
      <p:ext uri="{BB962C8B-B14F-4D97-AF65-F5344CB8AC3E}">
        <p14:creationId xmlns:p14="http://schemas.microsoft.com/office/powerpoint/2010/main" val="2555869145"/>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14127-FBA1-4D8F-990F-98A2D9A7F1D6}"/>
              </a:ext>
            </a:extLst>
          </p:cNvPr>
          <p:cNvSpPr>
            <a:spLocks noGrp="1"/>
          </p:cNvSpPr>
          <p:nvPr>
            <p:ph type="title"/>
          </p:nvPr>
        </p:nvSpPr>
        <p:spPr>
          <a:xfrm>
            <a:off x="5297762" y="329184"/>
            <a:ext cx="6251110" cy="1783080"/>
          </a:xfrm>
        </p:spPr>
        <p:txBody>
          <a:bodyPr anchor="b">
            <a:normAutofit/>
          </a:bodyPr>
          <a:lstStyle/>
          <a:p>
            <a:pPr>
              <a:lnSpc>
                <a:spcPct val="90000"/>
              </a:lnSpc>
            </a:pPr>
            <a:r>
              <a:rPr lang="en-US" sz="4000" dirty="0"/>
              <a:t>Things to Consider When Deciding on Dual Enrollment</a:t>
            </a:r>
          </a:p>
        </p:txBody>
      </p:sp>
      <p:sp>
        <p:nvSpPr>
          <p:cNvPr id="3" name="Content Placeholder 2">
            <a:extLst>
              <a:ext uri="{FF2B5EF4-FFF2-40B4-BE49-F238E27FC236}">
                <a16:creationId xmlns:a16="http://schemas.microsoft.com/office/drawing/2014/main" id="{421FA6DD-3D15-4B21-8ACF-1EDB614B0E86}"/>
              </a:ext>
            </a:extLst>
          </p:cNvPr>
          <p:cNvSpPr>
            <a:spLocks noGrp="1"/>
          </p:cNvSpPr>
          <p:nvPr>
            <p:ph idx="1"/>
          </p:nvPr>
        </p:nvSpPr>
        <p:spPr>
          <a:xfrm>
            <a:off x="5297762" y="2706624"/>
            <a:ext cx="6251110" cy="3483864"/>
          </a:xfrm>
        </p:spPr>
        <p:txBody>
          <a:bodyPr>
            <a:normAutofit/>
          </a:bodyPr>
          <a:lstStyle/>
          <a:p>
            <a:pPr marL="0" indent="0">
              <a:lnSpc>
                <a:spcPct val="100000"/>
              </a:lnSpc>
              <a:buNone/>
            </a:pPr>
            <a:r>
              <a:rPr lang="en-US" sz="3200" dirty="0">
                <a:latin typeface="Arial" panose="020B0604020202020204" pitchFamily="34" charset="0"/>
                <a:cs typeface="Arial" panose="020B0604020202020204" pitchFamily="34" charset="0"/>
              </a:rPr>
              <a:t>Students should be emotionally mature; they are attending classes with many students over the age of 18. </a:t>
            </a:r>
          </a:p>
          <a:p>
            <a:pPr marL="0" indent="0">
              <a:lnSpc>
                <a:spcPct val="100000"/>
              </a:lnSpc>
              <a:buNone/>
            </a:pPr>
            <a:endParaRPr lang="en-US" sz="1500" dirty="0"/>
          </a:p>
        </p:txBody>
      </p:sp>
      <p:pic>
        <p:nvPicPr>
          <p:cNvPr id="5" name="Picture 4" descr="Glasses on top of a book">
            <a:extLst>
              <a:ext uri="{FF2B5EF4-FFF2-40B4-BE49-F238E27FC236}">
                <a16:creationId xmlns:a16="http://schemas.microsoft.com/office/drawing/2014/main" id="{1D418C51-9A14-49C6-AFA5-619E5B74FD8C}"/>
              </a:ext>
            </a:extLst>
          </p:cNvPr>
          <p:cNvPicPr>
            <a:picLocks noChangeAspect="1"/>
          </p:cNvPicPr>
          <p:nvPr/>
        </p:nvPicPr>
        <p:blipFill rotWithShape="1">
          <a:blip r:embed="rId2"/>
          <a:srcRect l="14838" r="40170"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1142030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14127-FBA1-4D8F-990F-98A2D9A7F1D6}"/>
              </a:ext>
            </a:extLst>
          </p:cNvPr>
          <p:cNvSpPr>
            <a:spLocks noGrp="1"/>
          </p:cNvSpPr>
          <p:nvPr>
            <p:ph type="title"/>
          </p:nvPr>
        </p:nvSpPr>
        <p:spPr>
          <a:xfrm>
            <a:off x="5297762" y="329184"/>
            <a:ext cx="6251110" cy="1783080"/>
          </a:xfrm>
        </p:spPr>
        <p:txBody>
          <a:bodyPr anchor="b">
            <a:normAutofit/>
          </a:bodyPr>
          <a:lstStyle/>
          <a:p>
            <a:pPr>
              <a:lnSpc>
                <a:spcPct val="90000"/>
              </a:lnSpc>
            </a:pPr>
            <a:r>
              <a:rPr lang="en-US" sz="4000" dirty="0"/>
              <a:t>Things to Consider When Deciding on Dual Enrollment</a:t>
            </a:r>
          </a:p>
        </p:txBody>
      </p:sp>
      <p:sp>
        <p:nvSpPr>
          <p:cNvPr id="3" name="Content Placeholder 2">
            <a:extLst>
              <a:ext uri="{FF2B5EF4-FFF2-40B4-BE49-F238E27FC236}">
                <a16:creationId xmlns:a16="http://schemas.microsoft.com/office/drawing/2014/main" id="{421FA6DD-3D15-4B21-8ACF-1EDB614B0E86}"/>
              </a:ext>
            </a:extLst>
          </p:cNvPr>
          <p:cNvSpPr>
            <a:spLocks noGrp="1"/>
          </p:cNvSpPr>
          <p:nvPr>
            <p:ph idx="1"/>
          </p:nvPr>
        </p:nvSpPr>
        <p:spPr>
          <a:xfrm>
            <a:off x="5297762" y="2706624"/>
            <a:ext cx="6251110" cy="3483864"/>
          </a:xfrm>
        </p:spPr>
        <p:txBody>
          <a:bodyPr>
            <a:normAutofit lnSpcReduction="10000"/>
          </a:bodyPr>
          <a:lstStyle/>
          <a:p>
            <a:pPr marL="0" indent="0">
              <a:lnSpc>
                <a:spcPct val="100000"/>
              </a:lnSpc>
              <a:buNone/>
            </a:pPr>
            <a:r>
              <a:rPr lang="en-US" sz="3200" dirty="0">
                <a:latin typeface="Arial" panose="020B0604020202020204" pitchFamily="34" charset="0"/>
                <a:cs typeface="Arial" panose="020B0604020202020204" pitchFamily="34" charset="0"/>
              </a:rPr>
              <a:t> Consider the rigor of the student’s high school classes (AP and/or Honors) taken at the same time as the college class, as we don’t want students to feel overwhelmed with their course load. </a:t>
            </a:r>
          </a:p>
          <a:p>
            <a:pPr marL="0" indent="0">
              <a:lnSpc>
                <a:spcPct val="100000"/>
              </a:lnSpc>
              <a:buNone/>
            </a:pPr>
            <a:endParaRPr lang="en-US" sz="1500" dirty="0"/>
          </a:p>
        </p:txBody>
      </p:sp>
      <p:pic>
        <p:nvPicPr>
          <p:cNvPr id="5" name="Picture 4" descr="Glasses on top of a book">
            <a:extLst>
              <a:ext uri="{FF2B5EF4-FFF2-40B4-BE49-F238E27FC236}">
                <a16:creationId xmlns:a16="http://schemas.microsoft.com/office/drawing/2014/main" id="{1D418C51-9A14-49C6-AFA5-619E5B74FD8C}"/>
              </a:ext>
            </a:extLst>
          </p:cNvPr>
          <p:cNvPicPr>
            <a:picLocks noChangeAspect="1"/>
          </p:cNvPicPr>
          <p:nvPr/>
        </p:nvPicPr>
        <p:blipFill rotWithShape="1">
          <a:blip r:embed="rId2"/>
          <a:srcRect l="14838" r="40170"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3198134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14127-FBA1-4D8F-990F-98A2D9A7F1D6}"/>
              </a:ext>
            </a:extLst>
          </p:cNvPr>
          <p:cNvSpPr>
            <a:spLocks noGrp="1"/>
          </p:cNvSpPr>
          <p:nvPr>
            <p:ph type="title"/>
          </p:nvPr>
        </p:nvSpPr>
        <p:spPr>
          <a:xfrm>
            <a:off x="5297762" y="329184"/>
            <a:ext cx="6251110" cy="1783080"/>
          </a:xfrm>
        </p:spPr>
        <p:txBody>
          <a:bodyPr anchor="b">
            <a:normAutofit/>
          </a:bodyPr>
          <a:lstStyle/>
          <a:p>
            <a:pPr>
              <a:lnSpc>
                <a:spcPct val="90000"/>
              </a:lnSpc>
            </a:pPr>
            <a:r>
              <a:rPr lang="en-US" sz="4000" dirty="0"/>
              <a:t>Things to Consider When Deciding on Dual Enrollment</a:t>
            </a:r>
          </a:p>
        </p:txBody>
      </p:sp>
      <p:sp>
        <p:nvSpPr>
          <p:cNvPr id="3" name="Content Placeholder 2">
            <a:extLst>
              <a:ext uri="{FF2B5EF4-FFF2-40B4-BE49-F238E27FC236}">
                <a16:creationId xmlns:a16="http://schemas.microsoft.com/office/drawing/2014/main" id="{421FA6DD-3D15-4B21-8ACF-1EDB614B0E86}"/>
              </a:ext>
            </a:extLst>
          </p:cNvPr>
          <p:cNvSpPr>
            <a:spLocks noGrp="1"/>
          </p:cNvSpPr>
          <p:nvPr>
            <p:ph idx="1"/>
          </p:nvPr>
        </p:nvSpPr>
        <p:spPr>
          <a:xfrm>
            <a:off x="5297762" y="2706624"/>
            <a:ext cx="6589438" cy="3643376"/>
          </a:xfrm>
        </p:spPr>
        <p:txBody>
          <a:bodyPr>
            <a:normAutofit fontScale="92500" lnSpcReduction="10000"/>
          </a:bodyPr>
          <a:lstStyle/>
          <a:p>
            <a:pPr marL="0" indent="0">
              <a:lnSpc>
                <a:spcPct val="100000"/>
              </a:lnSpc>
              <a:buNone/>
            </a:pPr>
            <a:r>
              <a:rPr lang="en-US" sz="3200" dirty="0">
                <a:latin typeface="Arial" panose="020B0604020202020204" pitchFamily="34" charset="0"/>
                <a:cs typeface="Arial" panose="020B0604020202020204" pitchFamily="34" charset="0"/>
              </a:rPr>
              <a:t>If a student does not successfully pass the dual enrollment course, the student will be charged for all fees and costs that the district incurred for the course. This includes courses that are dropped after the appropriate time limits set by the college for full tuition reimbursement. </a:t>
            </a:r>
          </a:p>
          <a:p>
            <a:pPr marL="0" indent="0">
              <a:lnSpc>
                <a:spcPct val="100000"/>
              </a:lnSpc>
              <a:buNone/>
            </a:pPr>
            <a:endParaRPr lang="en-US" sz="1500" dirty="0"/>
          </a:p>
        </p:txBody>
      </p:sp>
      <p:pic>
        <p:nvPicPr>
          <p:cNvPr id="5" name="Picture 4" descr="Glasses on top of a book">
            <a:extLst>
              <a:ext uri="{FF2B5EF4-FFF2-40B4-BE49-F238E27FC236}">
                <a16:creationId xmlns:a16="http://schemas.microsoft.com/office/drawing/2014/main" id="{1D418C51-9A14-49C6-AFA5-619E5B74FD8C}"/>
              </a:ext>
            </a:extLst>
          </p:cNvPr>
          <p:cNvPicPr>
            <a:picLocks noChangeAspect="1"/>
          </p:cNvPicPr>
          <p:nvPr/>
        </p:nvPicPr>
        <p:blipFill rotWithShape="1">
          <a:blip r:embed="rId2"/>
          <a:srcRect l="14838" r="40170"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865373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D8E7A-BE58-4B60-BC55-C8F7E1F7E2F7}"/>
              </a:ext>
            </a:extLst>
          </p:cNvPr>
          <p:cNvSpPr>
            <a:spLocks noGrp="1"/>
          </p:cNvSpPr>
          <p:nvPr>
            <p:ph type="title"/>
          </p:nvPr>
        </p:nvSpPr>
        <p:spPr>
          <a:xfrm>
            <a:off x="958506" y="800392"/>
            <a:ext cx="10264697" cy="1212102"/>
          </a:xfrm>
        </p:spPr>
        <p:txBody>
          <a:bodyPr>
            <a:normAutofit fontScale="90000"/>
          </a:bodyPr>
          <a:lstStyle/>
          <a:p>
            <a:r>
              <a:rPr lang="en-US" sz="4000" dirty="0">
                <a:solidFill>
                  <a:srgbClr val="FFFFFF"/>
                </a:solidFill>
              </a:rPr>
              <a:t>More Things to Consider When Deciding on Dual Enrollment</a:t>
            </a:r>
          </a:p>
        </p:txBody>
      </p:sp>
      <p:sp>
        <p:nvSpPr>
          <p:cNvPr id="3" name="Content Placeholder 2">
            <a:extLst>
              <a:ext uri="{FF2B5EF4-FFF2-40B4-BE49-F238E27FC236}">
                <a16:creationId xmlns:a16="http://schemas.microsoft.com/office/drawing/2014/main" id="{C7288894-8734-48EB-B4C4-47912BDEB160}"/>
              </a:ext>
            </a:extLst>
          </p:cNvPr>
          <p:cNvSpPr>
            <a:spLocks noGrp="1"/>
          </p:cNvSpPr>
          <p:nvPr>
            <p:ph idx="1"/>
          </p:nvPr>
        </p:nvSpPr>
        <p:spPr>
          <a:xfrm>
            <a:off x="1342223" y="2012494"/>
            <a:ext cx="10264697" cy="4274006"/>
          </a:xfrm>
        </p:spPr>
        <p:txBody>
          <a:bodyPr anchor="ctr">
            <a:noAutofit/>
          </a:bodyPr>
          <a:lstStyle/>
          <a:p>
            <a:pPr>
              <a:buClr>
                <a:schemeClr val="tx1"/>
              </a:buClr>
              <a:buFont typeface="Arial" panose="020B0604020202020204" pitchFamily="34" charset="0"/>
              <a:buChar char="•"/>
            </a:pPr>
            <a:r>
              <a:rPr lang="en-US" sz="2800" dirty="0">
                <a:latin typeface="Arial" panose="020B0604020202020204" pitchFamily="34" charset="0"/>
                <a:cs typeface="Arial" panose="020B0604020202020204" pitchFamily="34" charset="0"/>
              </a:rPr>
              <a:t>If a student drops a course, they will need to immediately inform their high school counselor and enroll in additional high school classes. Not doing so could have an impact on graduation.</a:t>
            </a:r>
          </a:p>
          <a:p>
            <a:pPr>
              <a:buClr>
                <a:schemeClr val="tx1"/>
              </a:buClr>
              <a:buFont typeface="Arial" panose="020B0604020202020204" pitchFamily="34" charset="0"/>
              <a:buChar char="•"/>
            </a:pPr>
            <a:r>
              <a:rPr lang="en-US" sz="2800" dirty="0">
                <a:latin typeface="Arial" panose="020B0604020202020204" pitchFamily="34" charset="0"/>
                <a:cs typeface="Arial" panose="020B0604020202020204" pitchFamily="34" charset="0"/>
              </a:rPr>
              <a:t>Credit for courses cannot be changed after the class has started. The choices are College only, High School only or College &amp; High School credit. Credit goes on your permanent school records. A counselor can answer any questions about this if you are unsure. </a:t>
            </a:r>
          </a:p>
        </p:txBody>
      </p:sp>
    </p:spTree>
    <p:extLst>
      <p:ext uri="{BB962C8B-B14F-4D97-AF65-F5344CB8AC3E}">
        <p14:creationId xmlns:p14="http://schemas.microsoft.com/office/powerpoint/2010/main" val="913173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D8E7A-BE58-4B60-BC55-C8F7E1F7E2F7}"/>
              </a:ext>
            </a:extLst>
          </p:cNvPr>
          <p:cNvSpPr>
            <a:spLocks noGrp="1"/>
          </p:cNvSpPr>
          <p:nvPr>
            <p:ph type="title"/>
          </p:nvPr>
        </p:nvSpPr>
        <p:spPr>
          <a:xfrm>
            <a:off x="958506" y="800392"/>
            <a:ext cx="10264697" cy="1212102"/>
          </a:xfrm>
        </p:spPr>
        <p:txBody>
          <a:bodyPr>
            <a:normAutofit fontScale="90000"/>
          </a:bodyPr>
          <a:lstStyle/>
          <a:p>
            <a:r>
              <a:rPr lang="en-US" sz="4000">
                <a:solidFill>
                  <a:srgbClr val="FFFFFF"/>
                </a:solidFill>
              </a:rPr>
              <a:t>More Things to Consider When Deciding on Dual Enrollment</a:t>
            </a:r>
            <a:endParaRPr lang="en-US" sz="4000" dirty="0">
              <a:solidFill>
                <a:srgbClr val="FFFFFF"/>
              </a:solidFill>
            </a:endParaRPr>
          </a:p>
        </p:txBody>
      </p:sp>
      <p:sp>
        <p:nvSpPr>
          <p:cNvPr id="3" name="Content Placeholder 2">
            <a:extLst>
              <a:ext uri="{FF2B5EF4-FFF2-40B4-BE49-F238E27FC236}">
                <a16:creationId xmlns:a16="http://schemas.microsoft.com/office/drawing/2014/main" id="{C7288894-8734-48EB-B4C4-47912BDEB160}"/>
              </a:ext>
            </a:extLst>
          </p:cNvPr>
          <p:cNvSpPr>
            <a:spLocks noGrp="1"/>
          </p:cNvSpPr>
          <p:nvPr>
            <p:ph idx="1"/>
          </p:nvPr>
        </p:nvSpPr>
        <p:spPr>
          <a:xfrm>
            <a:off x="1278724" y="2211036"/>
            <a:ext cx="10570376" cy="4215164"/>
          </a:xfrm>
        </p:spPr>
        <p:txBody>
          <a:bodyPr anchor="ctr">
            <a:noAutofit/>
          </a:bodyPr>
          <a:lstStyle/>
          <a:p>
            <a:pPr>
              <a:buClr>
                <a:schemeClr val="tx1"/>
              </a:buClr>
              <a:buFont typeface="Arial" panose="020B0604020202020204" pitchFamily="34" charset="0"/>
              <a:buChar char="•"/>
            </a:pPr>
            <a:r>
              <a:rPr lang="en-US" sz="2800" dirty="0">
                <a:latin typeface="Arial" panose="020B0604020202020204" pitchFamily="34" charset="0"/>
                <a:cs typeface="Arial" panose="020B0604020202020204" pitchFamily="34" charset="0"/>
              </a:rPr>
              <a:t>Transportation is the responsibility of the parent/guardian and student. For safety and supervision reasons, students must leave the building after their scheduled Dakota classes.  </a:t>
            </a:r>
          </a:p>
          <a:p>
            <a:pPr>
              <a:buClr>
                <a:schemeClr val="tx1"/>
              </a:buClr>
              <a:buFont typeface="Arial" panose="020B0604020202020204" pitchFamily="34" charset="0"/>
              <a:buChar char="•"/>
            </a:pPr>
            <a:r>
              <a:rPr lang="en-US" sz="2800" dirty="0">
                <a:latin typeface="Arial" panose="020B0604020202020204" pitchFamily="34" charset="0"/>
                <a:cs typeface="Arial" panose="020B0604020202020204" pitchFamily="34" charset="0"/>
              </a:rPr>
              <a:t>Athletics, Band and Choir require after school and evening participation which may conflict with the student’s MCC class schedule.  </a:t>
            </a:r>
          </a:p>
          <a:p>
            <a:pPr>
              <a:buClr>
                <a:schemeClr val="tx1"/>
              </a:buClr>
              <a:buFont typeface="Arial" panose="020B0604020202020204" pitchFamily="34" charset="0"/>
              <a:buChar char="•"/>
            </a:pPr>
            <a:r>
              <a:rPr lang="en-US" sz="2800" dirty="0">
                <a:latin typeface="Arial" panose="020B0604020202020204" pitchFamily="34" charset="0"/>
                <a:cs typeface="Arial" panose="020B0604020202020204" pitchFamily="34" charset="0"/>
              </a:rPr>
              <a:t>College courses chosen must begin AFTER the student’s high school schedule ends (travel time must also be accounted for).</a:t>
            </a:r>
          </a:p>
        </p:txBody>
      </p:sp>
    </p:spTree>
    <p:extLst>
      <p:ext uri="{BB962C8B-B14F-4D97-AF65-F5344CB8AC3E}">
        <p14:creationId xmlns:p14="http://schemas.microsoft.com/office/powerpoint/2010/main" val="3955178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6DBD7-7E17-4F7F-8331-445001A114D1}"/>
              </a:ext>
            </a:extLst>
          </p:cNvPr>
          <p:cNvSpPr>
            <a:spLocks noGrp="1"/>
          </p:cNvSpPr>
          <p:nvPr>
            <p:ph type="title"/>
          </p:nvPr>
        </p:nvSpPr>
        <p:spPr>
          <a:xfrm>
            <a:off x="963651" y="194340"/>
            <a:ext cx="10264697" cy="1212102"/>
          </a:xfrm>
        </p:spPr>
        <p:txBody>
          <a:bodyPr>
            <a:normAutofit/>
          </a:bodyPr>
          <a:lstStyle/>
          <a:p>
            <a:r>
              <a:rPr lang="en-US" sz="4000" dirty="0">
                <a:solidFill>
                  <a:srgbClr val="FFFFFF"/>
                </a:solidFill>
              </a:rPr>
              <a:t>Books</a:t>
            </a:r>
          </a:p>
        </p:txBody>
      </p:sp>
      <p:sp>
        <p:nvSpPr>
          <p:cNvPr id="3" name="Content Placeholder 2">
            <a:extLst>
              <a:ext uri="{FF2B5EF4-FFF2-40B4-BE49-F238E27FC236}">
                <a16:creationId xmlns:a16="http://schemas.microsoft.com/office/drawing/2014/main" id="{09997382-082B-436C-A32E-0FF823EA8E53}"/>
              </a:ext>
            </a:extLst>
          </p:cNvPr>
          <p:cNvSpPr>
            <a:spLocks noGrp="1"/>
          </p:cNvSpPr>
          <p:nvPr>
            <p:ph idx="1"/>
          </p:nvPr>
        </p:nvSpPr>
        <p:spPr>
          <a:xfrm>
            <a:off x="1367624" y="1778000"/>
            <a:ext cx="10264697" cy="4279609"/>
          </a:xfrm>
        </p:spPr>
        <p:txBody>
          <a:bodyPr anchor="ctr">
            <a:noAutofit/>
          </a:bodyPr>
          <a:lstStyle/>
          <a:p>
            <a:pPr marL="0" indent="0">
              <a:buNone/>
            </a:pPr>
            <a:r>
              <a:rPr lang="en-US" sz="2800" dirty="0">
                <a:latin typeface="Arial" panose="020B0604020202020204" pitchFamily="34" charset="0"/>
                <a:cs typeface="Arial" panose="020B0604020202020204" pitchFamily="34" charset="0"/>
              </a:rPr>
              <a:t>The approximate cost for books is $40.00 - $150.00 per class. After you have enrolled in your class(es), check with the instructor/institution before purchasing books. If money remains after the fees, the district will apply it to the cost of required textbooks. Students will be responsible for paying part or all their textbook costs once the full foundation allowance has been applied. The school will charge this difference to the DHS student account, which can be reviewed on Pay Schools Central. You can access Pay Schools Central through the Dakota High School website. </a:t>
            </a:r>
          </a:p>
        </p:txBody>
      </p:sp>
    </p:spTree>
    <p:extLst>
      <p:ext uri="{BB962C8B-B14F-4D97-AF65-F5344CB8AC3E}">
        <p14:creationId xmlns:p14="http://schemas.microsoft.com/office/powerpoint/2010/main" val="3456867517"/>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docProps/app.xml><?xml version="1.0" encoding="utf-8"?>
<Properties xmlns="http://schemas.openxmlformats.org/officeDocument/2006/extended-properties" xmlns:vt="http://schemas.openxmlformats.org/officeDocument/2006/docPropsVTypes">
  <Template>Facet</Template>
  <TotalTime>2462</TotalTime>
  <Words>2049</Words>
  <Application>Microsoft Office PowerPoint</Application>
  <PresentationFormat>Widescreen</PresentationFormat>
  <Paragraphs>103</Paragraphs>
  <Slides>35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Aptos</vt:lpstr>
      <vt:lpstr>Arial</vt:lpstr>
      <vt:lpstr>Calibri</vt:lpstr>
      <vt:lpstr>Calisto MT</vt:lpstr>
      <vt:lpstr>Tahoma</vt:lpstr>
      <vt:lpstr>Trebuchet MS</vt:lpstr>
      <vt:lpstr>Wingdings</vt:lpstr>
      <vt:lpstr>Wingdings 3</vt:lpstr>
      <vt:lpstr>Facet</vt:lpstr>
      <vt:lpstr> Dual Enrollment Presentation for School Year 24-25</vt:lpstr>
      <vt:lpstr>Benefits of Dual Enrollment</vt:lpstr>
      <vt:lpstr>Things to Consider When Deciding on Dual Enrollment</vt:lpstr>
      <vt:lpstr>Things to Consider When Deciding on Dual Enrollment</vt:lpstr>
      <vt:lpstr>Things to Consider When Deciding on Dual Enrollment</vt:lpstr>
      <vt:lpstr>Things to Consider When Deciding on Dual Enrollment</vt:lpstr>
      <vt:lpstr>More Things to Consider When Deciding on Dual Enrollment</vt:lpstr>
      <vt:lpstr>More Things to Consider When Deciding on Dual Enrollment</vt:lpstr>
      <vt:lpstr>Books</vt:lpstr>
      <vt:lpstr>Possible Sequence for Dual Enrollment</vt:lpstr>
      <vt:lpstr>Preparing to Dual Enroll</vt:lpstr>
      <vt:lpstr>Dual Enrollment Preparation cont.</vt:lpstr>
      <vt:lpstr>Dual Enrollment Preparation cont.</vt:lpstr>
      <vt:lpstr>Expectations for Dual Enrollment Students</vt:lpstr>
      <vt:lpstr>PowerPoint Presentation</vt:lpstr>
      <vt:lpstr>Thank you!</vt:lpstr>
      <vt:lpstr>Dual Enrollment  at Macomb Community College                                                                                       Michael R. Baysdell, Director of K-12 Relations  </vt:lpstr>
      <vt:lpstr>PowerPoint Presentation</vt:lpstr>
      <vt:lpstr>PowerPoint Presentation</vt:lpstr>
      <vt:lpstr>PowerPoint Presentation</vt:lpstr>
      <vt:lpstr>PowerPoint Presentation</vt:lpstr>
      <vt:lpstr>Dual Enrollment is My Passion! </vt:lpstr>
      <vt:lpstr>Dual Enrollment Facts</vt:lpstr>
      <vt:lpstr>PowerPoint Presentation</vt:lpstr>
      <vt:lpstr>PowerPoint Presentation</vt:lpstr>
      <vt:lpstr>PowerPoint Presentation</vt:lpstr>
      <vt:lpstr>Courses: Recap</vt:lpstr>
      <vt:lpstr>PowerPoint Presentation</vt:lpstr>
      <vt:lpstr>PowerPoint Presentation</vt:lpstr>
      <vt:lpstr>PowerPoint Presentation</vt:lpstr>
      <vt:lpstr>Process for Applying and Enrolling at Macomb Community College</vt:lpstr>
      <vt:lpstr>PowerPoint Presentation</vt:lpstr>
      <vt:lpstr>PowerPoint Presentation</vt:lpstr>
      <vt:lpstr>Navigating Macomb’s Website</vt:lpstr>
      <vt:lpstr>Navigating Macomb cont.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Dual Enrollment Presentation</dc:title>
  <dc:creator>Simmons, Alethea</dc:creator>
  <cp:lastModifiedBy>Myny, Shannon</cp:lastModifiedBy>
  <cp:revision>72</cp:revision>
  <cp:lastPrinted>2023-03-20T17:14:32Z</cp:lastPrinted>
  <dcterms:created xsi:type="dcterms:W3CDTF">2021-03-23T16:09:45Z</dcterms:created>
  <dcterms:modified xsi:type="dcterms:W3CDTF">2024-02-16T13:03:31Z</dcterms:modified>
</cp:coreProperties>
</file>